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5" r:id="rId5"/>
  </p:sldMasterIdLst>
  <p:notesMasterIdLst>
    <p:notesMasterId r:id="rId19"/>
  </p:notesMasterIdLst>
  <p:sldIdLst>
    <p:sldId id="256" r:id="rId6"/>
    <p:sldId id="260" r:id="rId7"/>
    <p:sldId id="261" r:id="rId8"/>
    <p:sldId id="279" r:id="rId9"/>
    <p:sldId id="278" r:id="rId10"/>
    <p:sldId id="264" r:id="rId11"/>
    <p:sldId id="273" r:id="rId12"/>
    <p:sldId id="262" r:id="rId13"/>
    <p:sldId id="280" r:id="rId14"/>
    <p:sldId id="281" r:id="rId15"/>
    <p:sldId id="275" r:id="rId16"/>
    <p:sldId id="276" r:id="rId17"/>
    <p:sldId id="28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gan, Elizabeth" initials="EE" lastIdx="1" clrIdx="0">
    <p:extLst>
      <p:ext uri="{19B8F6BF-5375-455C-9EA6-DF929625EA0E}">
        <p15:presenceInfo xmlns:p15="http://schemas.microsoft.com/office/powerpoint/2012/main" userId="S::EganE@fnb-corp.com::54239f3d-7f60-4d2f-8953-7f43103cf2d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78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7" autoAdjust="0"/>
    <p:restoredTop sz="94660"/>
  </p:normalViewPr>
  <p:slideViewPr>
    <p:cSldViewPr snapToGrid="0">
      <p:cViewPr varScale="1">
        <p:scale>
          <a:sx n="66" d="100"/>
          <a:sy n="66" d="100"/>
        </p:scale>
        <p:origin x="60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678C3-CF4E-4A73-864A-3B538D570415}" type="datetimeFigureOut">
              <a:rPr lang="en-US" smtClean="0"/>
              <a:t>3/16/2022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4F887-8531-4017-B651-853072D6AB4A}" type="slidenum">
              <a:rPr lang="en-US" smtClean="0"/>
              <a:t>‹#›</a:t>
            </a:fld>
            <a:endParaRPr lang="en-US"/>
          </a:p>
        </p:txBody>
      </p:sp>
    </p:spTree>
    <p:extLst>
      <p:ext uri="{BB962C8B-B14F-4D97-AF65-F5344CB8AC3E}">
        <p14:creationId xmlns:p14="http://schemas.microsoft.com/office/powerpoint/2010/main" val="3912300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ED4F887-8531-4017-B651-853072D6AB4A}" type="slidenum">
              <a:rPr lang="en-US" smtClean="0"/>
              <a:t>3</a:t>
            </a:fld>
            <a:endParaRPr lang="en-US"/>
          </a:p>
        </p:txBody>
      </p:sp>
    </p:spTree>
    <p:extLst>
      <p:ext uri="{BB962C8B-B14F-4D97-AF65-F5344CB8AC3E}">
        <p14:creationId xmlns:p14="http://schemas.microsoft.com/office/powerpoint/2010/main" val="1989416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469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02256"/>
            <a:ext cx="2949575" cy="175044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552699"/>
            <a:ext cx="2949575" cy="331628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36642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897201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10883"/>
            <a:ext cx="1971675" cy="53660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810883"/>
            <a:ext cx="5762625" cy="53660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105015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4937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3508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440323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Lato" panose="020F0502020204030203" pitchFamily="34" charset="0"/>
              </a:defRPr>
            </a:lvl1pPr>
          </a:lstStyle>
          <a:p>
            <a:endParaRPr lang="en-US"/>
          </a:p>
        </p:txBody>
      </p:sp>
      <p:sp>
        <p:nvSpPr>
          <p:cNvPr id="7" name="Slide Number Placeholder 6"/>
          <p:cNvSpPr>
            <a:spLocks noGrp="1"/>
          </p:cNvSpPr>
          <p:nvPr>
            <p:ph type="sldNum" sz="quarter" idx="12"/>
          </p:nvPr>
        </p:nvSpPr>
        <p:spPr/>
        <p:txBody>
          <a:bodyPr/>
          <a:lstStyle>
            <a:lvl1pPr>
              <a:defRPr>
                <a:latin typeface="Lato" panose="020F0502020204030203" pitchFamily="34" charset="0"/>
              </a:defRPr>
            </a:lvl1pPr>
          </a:lstStyle>
          <a:p>
            <a:fld id="{D22B2322-AA49-4E44-89E8-8F259D5E65DE}" type="slidenum">
              <a:rPr lang="en-US" smtClean="0"/>
              <a:pPr/>
              <a:t>‹#›</a:t>
            </a:fld>
            <a:endParaRPr lang="en-US"/>
          </a:p>
        </p:txBody>
      </p:sp>
    </p:spTree>
    <p:extLst>
      <p:ext uri="{BB962C8B-B14F-4D97-AF65-F5344CB8AC3E}">
        <p14:creationId xmlns:p14="http://schemas.microsoft.com/office/powerpoint/2010/main" val="2886333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404433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469904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37832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10882"/>
            <a:ext cx="2949575" cy="1647646"/>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1130060"/>
            <a:ext cx="4629150" cy="47309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458528"/>
            <a:ext cx="2949575" cy="34104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3368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jp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4EE717-701A-400E-BB57-CD42056B53B4}" type="datetime1">
              <a:rPr lang="en-US" smtClean="0"/>
              <a:t>3/16/2022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A5EF4-B6CD-4B89-BAFD-D95703A0F55D}" type="slidenum">
              <a:rPr lang="en-US" smtClean="0"/>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3880074"/>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804672"/>
            <a:ext cx="7886700" cy="7222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526875"/>
            <a:ext cx="7886700" cy="46500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latin typeface="Lato Light" panose="020F0302020204030203" pitchFamily="34" charset="0"/>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solidFill>
                <a:latin typeface="Lato Light" panose="020F0302020204030203" pitchFamily="34" charset="0"/>
              </a:defRPr>
            </a:lvl1pPr>
          </a:lstStyle>
          <a:p>
            <a:fld id="{D22B2322-AA49-4E44-89E8-8F259D5E65DE}" type="slidenum">
              <a:rPr lang="en-US" smtClean="0"/>
              <a:pPr/>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9144002" cy="822960"/>
          </a:xfrm>
          <a:prstGeom prst="rect">
            <a:avLst/>
          </a:prstGeom>
        </p:spPr>
      </p:pic>
      <p:pic>
        <p:nvPicPr>
          <p:cNvPr id="8" name="Picture 7"/>
          <p:cNvPicPr>
            <a:picLocks noChangeAspect="1"/>
          </p:cNvPicPr>
          <p:nvPr userDrawn="1"/>
        </p:nvPicPr>
        <p:blipFill>
          <a:blip r:embed="rId14">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602772" y="6427340"/>
            <a:ext cx="1865460" cy="223144"/>
          </a:xfrm>
          <a:prstGeom prst="rect">
            <a:avLst/>
          </a:prstGeom>
        </p:spPr>
      </p:pic>
    </p:spTree>
    <p:extLst>
      <p:ext uri="{BB962C8B-B14F-4D97-AF65-F5344CB8AC3E}">
        <p14:creationId xmlns:p14="http://schemas.microsoft.com/office/powerpoint/2010/main" val="29185801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fnb-online.com/Learn"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3054350"/>
            <a:ext cx="6627304" cy="1301750"/>
          </a:xfrm>
        </p:spPr>
        <p:txBody>
          <a:bodyPr/>
          <a:lstStyle/>
          <a:p>
            <a:r>
              <a:rPr lang="en-US">
                <a:solidFill>
                  <a:schemeClr val="bg1"/>
                </a:solidFill>
                <a:latin typeface="Lato Black" panose="020F0A02020204030203" pitchFamily="34" charset="0"/>
              </a:rPr>
              <a:t>Buying Your First Car</a:t>
            </a:r>
            <a:endParaRPr lang="en-US" dirty="0">
              <a:solidFill>
                <a:schemeClr val="bg1"/>
              </a:solidFill>
              <a:latin typeface="Lato Black" panose="020F0A02020204030203" pitchFamily="34" charset="0"/>
            </a:endParaRPr>
          </a:p>
        </p:txBody>
      </p:sp>
    </p:spTree>
    <p:extLst>
      <p:ext uri="{BB962C8B-B14F-4D97-AF65-F5344CB8AC3E}">
        <p14:creationId xmlns:p14="http://schemas.microsoft.com/office/powerpoint/2010/main" val="154218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81097D-ECA1-4BE2-928E-559E66126A5B}"/>
              </a:ext>
            </a:extLst>
          </p:cNvPr>
          <p:cNvSpPr>
            <a:spLocks noGrp="1"/>
          </p:cNvSpPr>
          <p:nvPr>
            <p:ph idx="1"/>
          </p:nvPr>
        </p:nvSpPr>
        <p:spPr>
          <a:xfrm>
            <a:off x="628650" y="1810102"/>
            <a:ext cx="7886700" cy="4650088"/>
          </a:xfrm>
        </p:spPr>
        <p:txBody>
          <a:bodyPr>
            <a:normAutofit/>
          </a:bodyPr>
          <a:lstStyle/>
          <a:p>
            <a:pPr marL="0" indent="0">
              <a:buNone/>
            </a:pPr>
            <a:r>
              <a:rPr lang="en-US" sz="1800" dirty="0">
                <a:latin typeface="Helvetica LT Std Light"/>
              </a:rPr>
              <a:t>Ask questions!</a:t>
            </a:r>
          </a:p>
          <a:p>
            <a:pPr marL="0" indent="0">
              <a:buNone/>
            </a:pPr>
            <a:r>
              <a:rPr lang="en-US" sz="1800" dirty="0">
                <a:latin typeface="Helvetica LT Std Light"/>
              </a:rPr>
              <a:t>If there is something you don’t understand, ask the dealership or lender. Make sure you have all the correct information.</a:t>
            </a:r>
          </a:p>
          <a:p>
            <a:pPr marL="0" indent="0">
              <a:buNone/>
            </a:pPr>
            <a:r>
              <a:rPr lang="en-US" sz="1800" dirty="0">
                <a:latin typeface="Helvetica LT Std Light"/>
              </a:rPr>
              <a:t>Ask the dealer about:</a:t>
            </a:r>
          </a:p>
          <a:p>
            <a:r>
              <a:rPr lang="en-US" sz="1800" dirty="0">
                <a:latin typeface="Helvetica LT Std Light"/>
              </a:rPr>
              <a:t>Manufacturer incentives</a:t>
            </a:r>
          </a:p>
          <a:p>
            <a:r>
              <a:rPr lang="en-US" sz="1800" dirty="0">
                <a:latin typeface="Helvetica LT Std Light"/>
              </a:rPr>
              <a:t>Rebates</a:t>
            </a:r>
          </a:p>
          <a:p>
            <a:r>
              <a:rPr lang="en-US" sz="1800" dirty="0">
                <a:latin typeface="Helvetica LT Std Light"/>
              </a:rPr>
              <a:t>Specials</a:t>
            </a:r>
          </a:p>
          <a:p>
            <a:r>
              <a:rPr lang="en-US" sz="1800" dirty="0">
                <a:latin typeface="Helvetica LT Std Light"/>
              </a:rPr>
              <a:t>Discounts</a:t>
            </a:r>
          </a:p>
          <a:p>
            <a:r>
              <a:rPr lang="en-US" sz="1800" dirty="0">
                <a:latin typeface="Helvetica LT Std Light"/>
              </a:rPr>
              <a:t>Negotiating the Annual Percentage Rate</a:t>
            </a:r>
          </a:p>
          <a:p>
            <a:pPr marL="0" indent="0">
              <a:buNone/>
            </a:pPr>
            <a:endParaRPr lang="en-US" sz="1800" dirty="0">
              <a:latin typeface="Helvetica LT Std Light"/>
            </a:endParaRPr>
          </a:p>
        </p:txBody>
      </p:sp>
      <p:sp>
        <p:nvSpPr>
          <p:cNvPr id="4" name="Slide Number Placeholder 3">
            <a:extLst>
              <a:ext uri="{FF2B5EF4-FFF2-40B4-BE49-F238E27FC236}">
                <a16:creationId xmlns:a16="http://schemas.microsoft.com/office/drawing/2014/main" id="{2B2668BB-ADDB-4F8E-9993-7A860ADB8CEC}"/>
              </a:ext>
            </a:extLst>
          </p:cNvPr>
          <p:cNvSpPr>
            <a:spLocks noGrp="1"/>
          </p:cNvSpPr>
          <p:nvPr>
            <p:ph type="sldNum" sz="quarter" idx="12"/>
          </p:nvPr>
        </p:nvSpPr>
        <p:spPr/>
        <p:txBody>
          <a:bodyPr/>
          <a:lstStyle/>
          <a:p>
            <a:fld id="{D22B2322-AA49-4E44-89E8-8F259D5E65DE}" type="slidenum">
              <a:rPr lang="en-US" smtClean="0"/>
              <a:t>10</a:t>
            </a:fld>
            <a:endParaRPr lang="en-US"/>
          </a:p>
        </p:txBody>
      </p:sp>
      <p:sp>
        <p:nvSpPr>
          <p:cNvPr id="9" name="Subtitle 2">
            <a:extLst>
              <a:ext uri="{FF2B5EF4-FFF2-40B4-BE49-F238E27FC236}">
                <a16:creationId xmlns:a16="http://schemas.microsoft.com/office/drawing/2014/main" id="{EB6173D9-D16E-4423-A694-794B9490566B}"/>
              </a:ext>
            </a:extLst>
          </p:cNvPr>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
        <p:nvSpPr>
          <p:cNvPr id="11" name="Title 1">
            <a:extLst>
              <a:ext uri="{FF2B5EF4-FFF2-40B4-BE49-F238E27FC236}">
                <a16:creationId xmlns:a16="http://schemas.microsoft.com/office/drawing/2014/main" id="{9A0E4DA6-4B1D-4F79-A871-DA80B342E651}"/>
              </a:ext>
            </a:extLst>
          </p:cNvPr>
          <p:cNvSpPr>
            <a:spLocks noGrp="1"/>
          </p:cNvSpPr>
          <p:nvPr>
            <p:ph type="title"/>
          </p:nvPr>
        </p:nvSpPr>
        <p:spPr>
          <a:xfrm>
            <a:off x="628650" y="945023"/>
            <a:ext cx="7886700" cy="722312"/>
          </a:xfrm>
        </p:spPr>
        <p:txBody>
          <a:bodyPr>
            <a:normAutofit/>
          </a:bodyPr>
          <a:lstStyle/>
          <a:p>
            <a:r>
              <a:rPr lang="en-US" sz="2800" b="1" dirty="0">
                <a:solidFill>
                  <a:srgbClr val="66789C"/>
                </a:solidFill>
              </a:rPr>
              <a:t>Other things to know….</a:t>
            </a:r>
          </a:p>
        </p:txBody>
      </p:sp>
    </p:spTree>
    <p:extLst>
      <p:ext uri="{BB962C8B-B14F-4D97-AF65-F5344CB8AC3E}">
        <p14:creationId xmlns:p14="http://schemas.microsoft.com/office/powerpoint/2010/main" val="2939788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09478"/>
            <a:ext cx="7886700" cy="722203"/>
          </a:xfrm>
        </p:spPr>
        <p:txBody>
          <a:bodyPr>
            <a:normAutofit fontScale="90000"/>
          </a:bodyPr>
          <a:lstStyle/>
          <a:p>
            <a:r>
              <a:rPr lang="en-US" sz="2800" b="1" dirty="0">
                <a:solidFill>
                  <a:srgbClr val="66789C"/>
                </a:solidFill>
              </a:rPr>
              <a:t>Using Good Financial Habits Today Can Help Pay for a Car Tomorrow</a:t>
            </a:r>
          </a:p>
        </p:txBody>
      </p:sp>
      <p:sp>
        <p:nvSpPr>
          <p:cNvPr id="3" name="Content Placeholder 2"/>
          <p:cNvSpPr>
            <a:spLocks noGrp="1"/>
          </p:cNvSpPr>
          <p:nvPr>
            <p:ph idx="1"/>
          </p:nvPr>
        </p:nvSpPr>
        <p:spPr>
          <a:xfrm>
            <a:off x="628650" y="2008877"/>
            <a:ext cx="7886700" cy="3993081"/>
          </a:xfrm>
        </p:spPr>
        <p:txBody>
          <a:bodyPr>
            <a:normAutofit lnSpcReduction="10000"/>
          </a:bodyPr>
          <a:lstStyle/>
          <a:p>
            <a:pPr>
              <a:spcAft>
                <a:spcPts val="600"/>
              </a:spcAft>
            </a:pPr>
            <a:r>
              <a:rPr lang="en-US" sz="1900" dirty="0">
                <a:latin typeface="Helvetica LT Std Light" panose="020B0403020202020204" pitchFamily="34" charset="0"/>
              </a:rPr>
              <a:t>Prepare a simple budget and always understand where your money is going each month.</a:t>
            </a:r>
          </a:p>
          <a:p>
            <a:pPr>
              <a:spcAft>
                <a:spcPts val="600"/>
              </a:spcAft>
            </a:pPr>
            <a:r>
              <a:rPr lang="en-US" sz="1900" dirty="0">
                <a:latin typeface="Helvetica LT Std Light" panose="020B0403020202020204" pitchFamily="34" charset="0"/>
              </a:rPr>
              <a:t>Pay your credit card on time and </a:t>
            </a:r>
            <a:r>
              <a:rPr lang="en-US" sz="1900" i="1" dirty="0">
                <a:latin typeface="Helvetica LT Std Light" panose="020B0403020202020204" pitchFamily="34" charset="0"/>
              </a:rPr>
              <a:t>more than </a:t>
            </a:r>
            <a:r>
              <a:rPr lang="en-US" sz="1900" dirty="0">
                <a:latin typeface="Helvetica LT Std Light" panose="020B0403020202020204" pitchFamily="34" charset="0"/>
              </a:rPr>
              <a:t>the minimum balance if not </a:t>
            </a:r>
            <a:r>
              <a:rPr lang="en-US" sz="1900" u="sng" dirty="0">
                <a:latin typeface="Helvetica LT Std Light" panose="020B0403020202020204" pitchFamily="34" charset="0"/>
              </a:rPr>
              <a:t>in full</a:t>
            </a:r>
            <a:r>
              <a:rPr lang="en-US" sz="1900" dirty="0">
                <a:latin typeface="Helvetica LT Std Light" panose="020B0403020202020204" pitchFamily="34" charset="0"/>
              </a:rPr>
              <a:t>.</a:t>
            </a:r>
          </a:p>
          <a:p>
            <a:pPr>
              <a:spcAft>
                <a:spcPts val="600"/>
              </a:spcAft>
            </a:pPr>
            <a:r>
              <a:rPr lang="en-US" sz="1900" dirty="0">
                <a:latin typeface="Helvetica LT Std Light" panose="020B0403020202020204" pitchFamily="34" charset="0"/>
              </a:rPr>
              <a:t>Try to </a:t>
            </a:r>
            <a:r>
              <a:rPr lang="en-US" sz="1900" u="sng" dirty="0">
                <a:latin typeface="Helvetica LT Std Light" panose="020B0403020202020204" pitchFamily="34" charset="0"/>
              </a:rPr>
              <a:t>save</a:t>
            </a:r>
            <a:r>
              <a:rPr lang="en-US" sz="1900" dirty="0">
                <a:latin typeface="Helvetica LT Std Light" panose="020B0403020202020204" pitchFamily="34" charset="0"/>
              </a:rPr>
              <a:t> money – every little bit helps and adds up!</a:t>
            </a:r>
          </a:p>
          <a:p>
            <a:pPr>
              <a:spcAft>
                <a:spcPts val="600"/>
              </a:spcAft>
            </a:pPr>
            <a:r>
              <a:rPr lang="en-US" sz="1900" dirty="0">
                <a:latin typeface="Helvetica LT Std Light" panose="020B0403020202020204" pitchFamily="34" charset="0"/>
              </a:rPr>
              <a:t>Think of ways to </a:t>
            </a:r>
            <a:r>
              <a:rPr lang="en-US" sz="1900" u="sng" dirty="0">
                <a:latin typeface="Helvetica LT Std Light" panose="020B0403020202020204" pitchFamily="34" charset="0"/>
              </a:rPr>
              <a:t>decrease</a:t>
            </a:r>
            <a:r>
              <a:rPr lang="en-US" sz="1900" dirty="0">
                <a:latin typeface="Helvetica LT Std Light" panose="020B0403020202020204" pitchFamily="34" charset="0"/>
              </a:rPr>
              <a:t> expenses – again, every dollar helps!</a:t>
            </a:r>
          </a:p>
          <a:p>
            <a:pPr>
              <a:spcAft>
                <a:spcPts val="600"/>
              </a:spcAft>
            </a:pPr>
            <a:r>
              <a:rPr lang="en-US" sz="1900" dirty="0">
                <a:latin typeface="Helvetica LT Std Light" panose="020B0403020202020204" pitchFamily="34" charset="0"/>
              </a:rPr>
              <a:t>Think about what you truly </a:t>
            </a:r>
            <a:r>
              <a:rPr lang="en-US" sz="1900" i="1" dirty="0">
                <a:latin typeface="Helvetica LT Std Light" panose="020B0403020202020204" pitchFamily="34" charset="0"/>
              </a:rPr>
              <a:t>need</a:t>
            </a:r>
            <a:r>
              <a:rPr lang="en-US" sz="1900" dirty="0">
                <a:latin typeface="Helvetica LT Std Light" panose="020B0403020202020204" pitchFamily="34" charset="0"/>
              </a:rPr>
              <a:t> vs. what you </a:t>
            </a:r>
            <a:r>
              <a:rPr lang="en-US" sz="1900" i="1" dirty="0">
                <a:latin typeface="Helvetica LT Std Light" panose="020B0403020202020204" pitchFamily="34" charset="0"/>
              </a:rPr>
              <a:t>want</a:t>
            </a:r>
            <a:r>
              <a:rPr lang="en-US" sz="1900" dirty="0">
                <a:latin typeface="Helvetica LT Std Light" panose="020B0403020202020204" pitchFamily="34" charset="0"/>
              </a:rPr>
              <a:t> or would like to have.</a:t>
            </a:r>
          </a:p>
          <a:p>
            <a:pPr>
              <a:spcAft>
                <a:spcPts val="600"/>
              </a:spcAft>
            </a:pPr>
            <a:r>
              <a:rPr lang="en-US" sz="1900" dirty="0">
                <a:latin typeface="Helvetica LT Std Light" panose="020B0403020202020204" pitchFamily="34" charset="0"/>
              </a:rPr>
              <a:t>The good or bad financial habits you learn today will impact you over your lifetime.</a:t>
            </a:r>
          </a:p>
          <a:p>
            <a:pPr>
              <a:spcAft>
                <a:spcPts val="600"/>
              </a:spcAft>
            </a:pPr>
            <a:r>
              <a:rPr lang="en-US" sz="1900" dirty="0">
                <a:latin typeface="Helvetica LT Std Light" panose="020B0403020202020204" pitchFamily="34" charset="0"/>
              </a:rPr>
              <a:t>Be smart!</a:t>
            </a:r>
          </a:p>
          <a:p>
            <a:pPr marL="0" indent="0">
              <a:buNone/>
            </a:pPr>
            <a:endParaRPr lang="en-US" sz="1600" dirty="0"/>
          </a:p>
          <a:p>
            <a:pPr marL="2743200" lvl="6" indent="0">
              <a:buNone/>
            </a:pPr>
            <a:endParaRPr lang="en-US" sz="2200" dirty="0"/>
          </a:p>
          <a:p>
            <a:pPr marL="0" indent="0">
              <a:buNone/>
            </a:pPr>
            <a:endParaRPr lang="en-US" sz="1600" dirty="0"/>
          </a:p>
          <a:p>
            <a:pPr marL="0" indent="0">
              <a:buNone/>
            </a:pPr>
            <a:endParaRPr lang="en-US" sz="1600" dirty="0"/>
          </a:p>
        </p:txBody>
      </p:sp>
      <p:sp>
        <p:nvSpPr>
          <p:cNvPr id="4" name="Slide Number Placeholder 3"/>
          <p:cNvSpPr>
            <a:spLocks noGrp="1"/>
          </p:cNvSpPr>
          <p:nvPr>
            <p:ph type="sldNum" sz="quarter" idx="12"/>
          </p:nvPr>
        </p:nvSpPr>
        <p:spPr>
          <a:xfrm>
            <a:off x="7709482" y="6356350"/>
            <a:ext cx="805867" cy="365125"/>
          </a:xfrm>
        </p:spPr>
        <p:txBody>
          <a:bodyPr/>
          <a:lstStyle/>
          <a:p>
            <a:fld id="{D22B2322-AA49-4E44-89E8-8F259D5E65DE}" type="slidenum">
              <a:rPr lang="en-US" smtClean="0"/>
              <a:t>11</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1159167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809" y="904917"/>
            <a:ext cx="8086381" cy="722203"/>
          </a:xfrm>
        </p:spPr>
        <p:txBody>
          <a:bodyPr>
            <a:noAutofit/>
          </a:bodyPr>
          <a:lstStyle/>
          <a:p>
            <a:r>
              <a:rPr lang="en-US" sz="2800" b="1" dirty="0">
                <a:solidFill>
                  <a:srgbClr val="66789C"/>
                </a:solidFill>
              </a:rPr>
              <a:t>First National Bank – Available Online Resources </a:t>
            </a:r>
          </a:p>
        </p:txBody>
      </p:sp>
      <p:sp>
        <p:nvSpPr>
          <p:cNvPr id="3" name="Content Placeholder 2"/>
          <p:cNvSpPr>
            <a:spLocks noGrp="1"/>
          </p:cNvSpPr>
          <p:nvPr>
            <p:ph idx="1"/>
          </p:nvPr>
        </p:nvSpPr>
        <p:spPr>
          <a:xfrm>
            <a:off x="533899" y="1639500"/>
            <a:ext cx="7886700" cy="3221514"/>
          </a:xfrm>
        </p:spPr>
        <p:txBody>
          <a:bodyPr>
            <a:normAutofit/>
          </a:bodyPr>
          <a:lstStyle/>
          <a:p>
            <a:r>
              <a:rPr lang="en-US" sz="1800" dirty="0">
                <a:latin typeface="Helvetica LT Std Light" panose="020B0403020202020204" pitchFamily="34" charset="0"/>
              </a:rPr>
              <a:t>Visit the FNB website at </a:t>
            </a:r>
            <a:r>
              <a:rPr lang="en-US" sz="1800" dirty="0">
                <a:latin typeface="Helvetica LT Std Light" panose="020B0403020202020204" pitchFamily="34" charset="0"/>
                <a:hlinkClick r:id="rId2"/>
              </a:rPr>
              <a:t>www.fnb-online.com/Learn</a:t>
            </a:r>
            <a:endParaRPr lang="en-US" sz="1800" dirty="0">
              <a:latin typeface="Helvetica LT Std Light" panose="020B0403020202020204" pitchFamily="34" charset="0"/>
            </a:endParaRPr>
          </a:p>
          <a:p>
            <a:r>
              <a:rPr lang="en-US" sz="1800" dirty="0">
                <a:latin typeface="Helvetica LT Std Light" panose="020B0403020202020204" pitchFamily="34" charset="0"/>
              </a:rPr>
              <a:t>Video resources are available to help you better manage your checking account, improve your credit score, etc. </a:t>
            </a:r>
          </a:p>
          <a:p>
            <a:r>
              <a:rPr lang="en-US" sz="1800" dirty="0">
                <a:latin typeface="Helvetica LT Std Light" panose="020B0403020202020204" pitchFamily="34" charset="0"/>
              </a:rPr>
              <a:t>Explore our self-study financial tracks that include:</a:t>
            </a:r>
          </a:p>
          <a:p>
            <a:pPr lvl="1"/>
            <a:r>
              <a:rPr lang="en-US" sz="1800" dirty="0">
                <a:latin typeface="Helvetica LT Std Light" panose="020B0403020202020204" pitchFamily="34" charset="0"/>
              </a:rPr>
              <a:t>Financial Basics</a:t>
            </a:r>
          </a:p>
          <a:p>
            <a:pPr lvl="1"/>
            <a:r>
              <a:rPr lang="en-US" sz="1800" dirty="0">
                <a:latin typeface="Helvetica LT Std Light" panose="020B0403020202020204" pitchFamily="34" charset="0"/>
              </a:rPr>
              <a:t>Major Life Transactions</a:t>
            </a:r>
          </a:p>
          <a:p>
            <a:pPr lvl="1"/>
            <a:r>
              <a:rPr lang="en-US" sz="1800" dirty="0">
                <a:latin typeface="Helvetica LT Std Light" panose="020B0403020202020204" pitchFamily="34" charset="0"/>
              </a:rPr>
              <a:t>Paying for College</a:t>
            </a:r>
          </a:p>
          <a:p>
            <a:pPr lvl="1"/>
            <a:r>
              <a:rPr lang="en-US" sz="1800" dirty="0">
                <a:latin typeface="Helvetica LT Std Light" panose="020B0403020202020204" pitchFamily="34" charset="0"/>
              </a:rPr>
              <a:t>Planning for Retirement</a:t>
            </a:r>
          </a:p>
          <a:p>
            <a:r>
              <a:rPr lang="en-US" sz="1800" dirty="0">
                <a:latin typeface="Helvetica LT Std Light" panose="020B0403020202020204" pitchFamily="34" charset="0"/>
              </a:rPr>
              <a:t>Learn at your own pace –</a:t>
            </a:r>
            <a:r>
              <a:rPr lang="en-US" sz="1800" dirty="0">
                <a:solidFill>
                  <a:srgbClr val="66789C"/>
                </a:solidFill>
                <a:latin typeface="Helvetica LT Std Light" panose="020B0403020202020204" pitchFamily="34" charset="0"/>
              </a:rPr>
              <a:t> </a:t>
            </a:r>
            <a:r>
              <a:rPr lang="en-US" sz="1800" b="1" dirty="0">
                <a:solidFill>
                  <a:srgbClr val="66789C"/>
                </a:solidFill>
                <a:latin typeface="Helvetica LT Std Light" panose="020B0403020202020204" pitchFamily="34" charset="0"/>
              </a:rPr>
              <a:t>but learn a lot!</a:t>
            </a:r>
          </a:p>
          <a:p>
            <a:pPr marL="2743200" lvl="6" indent="0">
              <a:buNone/>
            </a:pPr>
            <a:endParaRPr lang="en-US" sz="2000" dirty="0"/>
          </a:p>
          <a:p>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12</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3154599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7F5CD7-7BAA-4F70-85C5-3A61D3E00204}"/>
              </a:ext>
            </a:extLst>
          </p:cNvPr>
          <p:cNvSpPr>
            <a:spLocks noGrp="1"/>
          </p:cNvSpPr>
          <p:nvPr>
            <p:ph idx="1"/>
          </p:nvPr>
        </p:nvSpPr>
        <p:spPr>
          <a:xfrm>
            <a:off x="628650" y="1526875"/>
            <a:ext cx="7886700" cy="4075639"/>
          </a:xfrm>
        </p:spPr>
        <p:txBody>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IMPORTANT DISCLOSURES</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First National Bank of Pennsylvania, its parent and affiliates (FNB) do not provide investment, tax, legal, or retirement advice or recommendations. The information presented here is not specific to any individual's personal circumstances. To the extent that this material concerns tax matters, it is not intended or written to be used, and cannot be used, by a taxpayer for the purpose of avoiding penalties that may be imposed by law. Each taxpayer should seek independent advice from a tax professional based on his or her individual circumstances. These materials are provided for general information and educational purposes based upon publicly available information from sources believed to be reliable — we cannot assure the accuracy or completeness of these materials. The information in these materials may change at any time and without notice.</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 </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Prepared by FNB Copyright 2022</a:t>
            </a:r>
          </a:p>
          <a:p>
            <a:pPr marL="0" indent="0">
              <a:buNone/>
            </a:pPr>
            <a:endParaRPr lang="en-US" dirty="0"/>
          </a:p>
        </p:txBody>
      </p:sp>
      <p:sp>
        <p:nvSpPr>
          <p:cNvPr id="4" name="Slide Number Placeholder 3">
            <a:extLst>
              <a:ext uri="{FF2B5EF4-FFF2-40B4-BE49-F238E27FC236}">
                <a16:creationId xmlns:a16="http://schemas.microsoft.com/office/drawing/2014/main" id="{44C6204D-AEA2-4715-B61D-C18316B10BA8}"/>
              </a:ext>
            </a:extLst>
          </p:cNvPr>
          <p:cNvSpPr>
            <a:spLocks noGrp="1"/>
          </p:cNvSpPr>
          <p:nvPr>
            <p:ph type="sldNum" sz="quarter" idx="12"/>
          </p:nvPr>
        </p:nvSpPr>
        <p:spPr/>
        <p:txBody>
          <a:bodyPr/>
          <a:lstStyle/>
          <a:p>
            <a:fld id="{D22B2322-AA49-4E44-89E8-8F259D5E65DE}" type="slidenum">
              <a:rPr lang="en-US" smtClean="0"/>
              <a:t>13</a:t>
            </a:fld>
            <a:endParaRPr lang="en-US"/>
          </a:p>
        </p:txBody>
      </p:sp>
    </p:spTree>
    <p:extLst>
      <p:ext uri="{BB962C8B-B14F-4D97-AF65-F5344CB8AC3E}">
        <p14:creationId xmlns:p14="http://schemas.microsoft.com/office/powerpoint/2010/main" val="2807267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1896228"/>
            <a:ext cx="7886700" cy="2295762"/>
          </a:xfrm>
        </p:spPr>
        <p:txBody>
          <a:bodyPr anchor="t">
            <a:normAutofit fontScale="90000"/>
          </a:bodyPr>
          <a:lstStyle/>
          <a:p>
            <a:pPr algn="ctr"/>
            <a:r>
              <a:rPr lang="en-US" dirty="0">
                <a:solidFill>
                  <a:srgbClr val="66789C"/>
                </a:solidFill>
              </a:rPr>
              <a:t>It’s time to buy your first car. Where do you start?</a:t>
            </a:r>
          </a:p>
        </p:txBody>
      </p:sp>
      <p:sp>
        <p:nvSpPr>
          <p:cNvPr id="4" name="Slide Number Placeholder 3"/>
          <p:cNvSpPr>
            <a:spLocks noGrp="1"/>
          </p:cNvSpPr>
          <p:nvPr>
            <p:ph type="sldNum" sz="quarter" idx="12"/>
          </p:nvPr>
        </p:nvSpPr>
        <p:spPr/>
        <p:txBody>
          <a:bodyPr/>
          <a:lstStyle/>
          <a:p>
            <a:fld id="{D22B2322-AA49-4E44-89E8-8F259D5E65DE}" type="slidenum">
              <a:rPr lang="en-US" smtClean="0"/>
              <a:t>2</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1437736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1013500"/>
            <a:ext cx="7886700" cy="722203"/>
          </a:xfrm>
        </p:spPr>
        <p:txBody>
          <a:bodyPr>
            <a:normAutofit/>
          </a:bodyPr>
          <a:lstStyle/>
          <a:p>
            <a:r>
              <a:rPr lang="en-US" sz="2800" b="1" dirty="0">
                <a:solidFill>
                  <a:srgbClr val="66789C"/>
                </a:solidFill>
              </a:rPr>
              <a:t>What should you consider?</a:t>
            </a:r>
          </a:p>
        </p:txBody>
      </p:sp>
      <p:sp>
        <p:nvSpPr>
          <p:cNvPr id="6" name="Content Placeholder 5"/>
          <p:cNvSpPr>
            <a:spLocks noGrp="1"/>
          </p:cNvSpPr>
          <p:nvPr>
            <p:ph idx="1"/>
          </p:nvPr>
        </p:nvSpPr>
        <p:spPr>
          <a:xfrm>
            <a:off x="628650" y="1946947"/>
            <a:ext cx="7886700" cy="4409403"/>
          </a:xfrm>
        </p:spPr>
        <p:txBody>
          <a:bodyPr vert="horz" lIns="91440" tIns="45720" rIns="91440" bIns="45720" rtlCol="0" anchor="t">
            <a:normAutofit/>
          </a:bodyPr>
          <a:lstStyle/>
          <a:p>
            <a:pPr marL="0" indent="0">
              <a:buNone/>
            </a:pPr>
            <a:r>
              <a:rPr lang="en-US" sz="1800" dirty="0">
                <a:latin typeface="Helvetica LT Std Light" panose="020B0403020202020204" pitchFamily="34" charset="0"/>
              </a:rPr>
              <a:t>There is lot to think about when you buy a car.</a:t>
            </a:r>
          </a:p>
          <a:p>
            <a:r>
              <a:rPr lang="en-US" sz="1800" dirty="0">
                <a:latin typeface="Helvetica LT Std Light" panose="020B0403020202020204" pitchFamily="34" charset="0"/>
              </a:rPr>
              <a:t>New or used?</a:t>
            </a:r>
          </a:p>
          <a:p>
            <a:r>
              <a:rPr lang="en-US" sz="1800" dirty="0">
                <a:latin typeface="Helvetica LT Std Light" panose="020B0403020202020204" pitchFamily="34" charset="0"/>
              </a:rPr>
              <a:t>Purchase or lease?</a:t>
            </a:r>
          </a:p>
          <a:p>
            <a:r>
              <a:rPr lang="en-US" sz="1800" dirty="0">
                <a:latin typeface="Helvetica LT Std Light" panose="020B0403020202020204" pitchFamily="34" charset="0"/>
              </a:rPr>
              <a:t>What make and model are you interested in?</a:t>
            </a:r>
          </a:p>
          <a:p>
            <a:r>
              <a:rPr lang="en-US" sz="1800" dirty="0">
                <a:latin typeface="Helvetica LT Std Light" panose="020B0403020202020204" pitchFamily="34" charset="0"/>
              </a:rPr>
              <a:t>Do you know your budget?</a:t>
            </a:r>
          </a:p>
          <a:p>
            <a:pPr lvl="1"/>
            <a:r>
              <a:rPr lang="en-US" sz="1800" dirty="0">
                <a:latin typeface="Helvetica LT Std Light" panose="020B0403020202020204" pitchFamily="34" charset="0"/>
              </a:rPr>
              <a:t>Keep in mind the additional costs of having a car such as gas, insurance and maintenance.</a:t>
            </a:r>
          </a:p>
          <a:p>
            <a:r>
              <a:rPr lang="en-US" sz="1800" dirty="0">
                <a:latin typeface="Helvetica LT Std Light" panose="020B0403020202020204" pitchFamily="34" charset="0"/>
              </a:rPr>
              <a:t>What is the best financing option for you?</a:t>
            </a:r>
          </a:p>
          <a:p>
            <a:pPr marL="0" indent="0">
              <a:buNone/>
            </a:pPr>
            <a:endParaRPr lang="en-US" sz="1800" dirty="0">
              <a:latin typeface="Helvetica LT Std Light" panose="020B0403020202020204" pitchFamily="34" charset="0"/>
            </a:endParaRPr>
          </a:p>
        </p:txBody>
      </p:sp>
      <p:sp>
        <p:nvSpPr>
          <p:cNvPr id="4" name="Slide Number Placeholder 3"/>
          <p:cNvSpPr>
            <a:spLocks noGrp="1"/>
          </p:cNvSpPr>
          <p:nvPr>
            <p:ph type="sldNum" sz="quarter" idx="12"/>
          </p:nvPr>
        </p:nvSpPr>
        <p:spPr/>
        <p:txBody>
          <a:bodyPr/>
          <a:lstStyle/>
          <a:p>
            <a:fld id="{D22B2322-AA49-4E44-89E8-8F259D5E65DE}" type="slidenum">
              <a:rPr lang="en-US" smtClean="0"/>
              <a:t>3</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1772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19988"/>
            <a:ext cx="7886700" cy="722203"/>
          </a:xfrm>
        </p:spPr>
        <p:txBody>
          <a:bodyPr>
            <a:normAutofit/>
          </a:bodyPr>
          <a:lstStyle/>
          <a:p>
            <a:r>
              <a:rPr lang="en-US" sz="2800" b="1" dirty="0">
                <a:solidFill>
                  <a:srgbClr val="66789C"/>
                </a:solidFill>
              </a:rPr>
              <a:t>New or Used?</a:t>
            </a:r>
          </a:p>
        </p:txBody>
      </p:sp>
      <p:sp>
        <p:nvSpPr>
          <p:cNvPr id="3" name="Content Placeholder 2"/>
          <p:cNvSpPr>
            <a:spLocks noGrp="1"/>
          </p:cNvSpPr>
          <p:nvPr>
            <p:ph idx="1"/>
          </p:nvPr>
        </p:nvSpPr>
        <p:spPr>
          <a:xfrm>
            <a:off x="628650" y="1959923"/>
            <a:ext cx="7534628" cy="4104858"/>
          </a:xfrm>
        </p:spPr>
        <p:txBody>
          <a:bodyPr>
            <a:noAutofit/>
          </a:bodyPr>
          <a:lstStyle/>
          <a:p>
            <a:pPr marL="0" indent="0">
              <a:buNone/>
            </a:pPr>
            <a:r>
              <a:rPr lang="en-US" sz="1800" dirty="0">
                <a:latin typeface="Helvetica LT Std Light" panose="020B0403020202020204" pitchFamily="34" charset="0"/>
              </a:rPr>
              <a:t>When deciding between a new and used car, pricing is probably the most obvious difference.</a:t>
            </a:r>
          </a:p>
          <a:p>
            <a:pPr marL="0" indent="0">
              <a:buNone/>
            </a:pPr>
            <a:r>
              <a:rPr lang="en-US" sz="1800" dirty="0">
                <a:latin typeface="Helvetica LT Std Light" panose="020B0403020202020204" pitchFamily="34" charset="0"/>
              </a:rPr>
              <a:t>A new car can cost thousands of dollars.</a:t>
            </a:r>
          </a:p>
          <a:p>
            <a:pPr marL="0" indent="0">
              <a:buNone/>
            </a:pPr>
            <a:r>
              <a:rPr lang="en-US" sz="1800" dirty="0">
                <a:latin typeface="Helvetica LT Std Light" panose="020B0403020202020204" pitchFamily="34" charset="0"/>
              </a:rPr>
              <a:t>While a used car may be more affordable, you need to do your research.</a:t>
            </a:r>
          </a:p>
          <a:p>
            <a:r>
              <a:rPr lang="en-US" sz="1800" dirty="0">
                <a:latin typeface="Helvetica LT Std Light" panose="020B0403020202020204" pitchFamily="34" charset="0"/>
              </a:rPr>
              <a:t>Know the vehicle make, model and year</a:t>
            </a:r>
          </a:p>
          <a:p>
            <a:r>
              <a:rPr lang="en-US" sz="1800" dirty="0">
                <a:latin typeface="Helvetica LT Std Light" panose="020B0403020202020204" pitchFamily="34" charset="0"/>
              </a:rPr>
              <a:t>Consider the reliability</a:t>
            </a:r>
          </a:p>
          <a:p>
            <a:r>
              <a:rPr lang="en-US" sz="1800" dirty="0">
                <a:latin typeface="Helvetica LT Std Light" panose="020B0403020202020204" pitchFamily="34" charset="0"/>
              </a:rPr>
              <a:t>Check the mileage</a:t>
            </a:r>
          </a:p>
          <a:p>
            <a:r>
              <a:rPr lang="en-US" sz="1800" dirty="0">
                <a:latin typeface="Helvetica LT Std Light" panose="020B0403020202020204" pitchFamily="34" charset="0"/>
              </a:rPr>
              <a:t>Review the cars maintenance record and upkeep</a:t>
            </a:r>
          </a:p>
          <a:p>
            <a:r>
              <a:rPr lang="en-US" sz="1800" dirty="0">
                <a:latin typeface="Helvetica LT Std Light" panose="020B0403020202020204" pitchFamily="34" charset="0"/>
              </a:rPr>
              <a:t>Review history report</a:t>
            </a:r>
          </a:p>
        </p:txBody>
      </p:sp>
      <p:sp>
        <p:nvSpPr>
          <p:cNvPr id="4" name="Slide Number Placeholder 3"/>
          <p:cNvSpPr>
            <a:spLocks noGrp="1"/>
          </p:cNvSpPr>
          <p:nvPr>
            <p:ph type="sldNum" sz="quarter" idx="12"/>
          </p:nvPr>
        </p:nvSpPr>
        <p:spPr/>
        <p:txBody>
          <a:bodyPr/>
          <a:lstStyle/>
          <a:p>
            <a:fld id="{D22B2322-AA49-4E44-89E8-8F259D5E65DE}" type="slidenum">
              <a:rPr lang="en-US" smtClean="0"/>
              <a:t>4</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21301851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31954"/>
            <a:ext cx="7886700" cy="722203"/>
          </a:xfrm>
        </p:spPr>
        <p:txBody>
          <a:bodyPr>
            <a:normAutofit/>
          </a:bodyPr>
          <a:lstStyle/>
          <a:p>
            <a:r>
              <a:rPr lang="en-US" sz="2800" b="1" dirty="0">
                <a:solidFill>
                  <a:srgbClr val="66789C"/>
                </a:solidFill>
              </a:rPr>
              <a:t>Purchasing or Leasing?</a:t>
            </a:r>
          </a:p>
        </p:txBody>
      </p:sp>
      <p:sp>
        <p:nvSpPr>
          <p:cNvPr id="3" name="Content Placeholder 2"/>
          <p:cNvSpPr>
            <a:spLocks noGrp="1"/>
          </p:cNvSpPr>
          <p:nvPr>
            <p:ph idx="1"/>
          </p:nvPr>
        </p:nvSpPr>
        <p:spPr>
          <a:xfrm>
            <a:off x="628650" y="1639889"/>
            <a:ext cx="7743563" cy="4950182"/>
          </a:xfrm>
        </p:spPr>
        <p:txBody>
          <a:bodyPr>
            <a:noAutofit/>
          </a:bodyPr>
          <a:lstStyle/>
          <a:p>
            <a:pPr marL="0" indent="0">
              <a:buNone/>
            </a:pPr>
            <a:endParaRPr lang="en-US" sz="1800" dirty="0">
              <a:latin typeface="Helvetica LT Std Light" panose="020B0403020202020204"/>
            </a:endParaRPr>
          </a:p>
          <a:p>
            <a:pPr marL="0" indent="0">
              <a:buNone/>
            </a:pPr>
            <a:r>
              <a:rPr lang="en-US" sz="1800" dirty="0">
                <a:latin typeface="Helvetica LT Std Light" panose="020B0403020202020204"/>
              </a:rPr>
              <a:t>If you are leasing, you are essentially renting the car from the dealership for an agreed upon amount of time at a set monthly price. You do not own the car.</a:t>
            </a:r>
          </a:p>
          <a:p>
            <a:r>
              <a:rPr lang="en-US" sz="1800" dirty="0">
                <a:latin typeface="Helvetica LT Std Light" panose="020B0403020202020204"/>
              </a:rPr>
              <a:t>Check the leasing agreement to see who pays for maintenance. Is it included in your monthly cost or is it an additional out of pocket cost?</a:t>
            </a:r>
          </a:p>
          <a:p>
            <a:r>
              <a:rPr lang="en-US" sz="1800" dirty="0">
                <a:latin typeface="Helvetica LT Std Light" panose="020B0403020202020204"/>
              </a:rPr>
              <a:t>Which services, if any, are covered in your monthly cost? i.e. oil change, </a:t>
            </a:r>
            <a:r>
              <a:rPr lang="en-US" sz="1800">
                <a:latin typeface="Helvetica LT Std Light" panose="020B0403020202020204"/>
              </a:rPr>
              <a:t>tire rotation, </a:t>
            </a:r>
            <a:r>
              <a:rPr lang="en-US" sz="1800" dirty="0">
                <a:latin typeface="Helvetica LT Std Light" panose="020B0403020202020204"/>
              </a:rPr>
              <a:t>etc.</a:t>
            </a:r>
          </a:p>
          <a:p>
            <a:pPr marL="0" indent="0">
              <a:buNone/>
            </a:pPr>
            <a:r>
              <a:rPr lang="en-US" sz="1800" dirty="0">
                <a:latin typeface="Helvetica LT Std Light" panose="020B0403020202020204"/>
              </a:rPr>
              <a:t>If you are buying, there are several options to think about.</a:t>
            </a:r>
          </a:p>
          <a:p>
            <a:r>
              <a:rPr lang="en-US" sz="1800" dirty="0">
                <a:latin typeface="Helvetica LT Std Light" panose="020B0403020202020204"/>
              </a:rPr>
              <a:t>You can pay cash, meaning you pay the full amount upfront.</a:t>
            </a:r>
          </a:p>
          <a:p>
            <a:r>
              <a:rPr lang="en-US" sz="1800" dirty="0">
                <a:latin typeface="Helvetica LT Std Light" panose="020B0403020202020204"/>
              </a:rPr>
              <a:t>You can finance the car, which is using a loan to pay for the car.</a:t>
            </a:r>
          </a:p>
          <a:p>
            <a:r>
              <a:rPr lang="en-US" sz="1800" dirty="0">
                <a:latin typeface="Helvetica LT Std Light" panose="020B0403020202020204"/>
              </a:rPr>
              <a:t>There are two ways to finance a car:</a:t>
            </a:r>
          </a:p>
          <a:p>
            <a:pPr lvl="1">
              <a:buFont typeface="Courier New" panose="02070309020205020404" pitchFamily="49" charset="0"/>
              <a:buChar char="o"/>
            </a:pPr>
            <a:r>
              <a:rPr lang="en-US" sz="1800" dirty="0">
                <a:latin typeface="Helvetica LT Std Light" panose="020B0403020202020204"/>
              </a:rPr>
              <a:t>Direct Financing </a:t>
            </a:r>
          </a:p>
          <a:p>
            <a:pPr lvl="1">
              <a:buFont typeface="Courier New" panose="02070309020205020404" pitchFamily="49" charset="0"/>
              <a:buChar char="o"/>
            </a:pPr>
            <a:r>
              <a:rPr lang="en-US" sz="1800" dirty="0">
                <a:latin typeface="Helvetica LT Std Light" panose="020B0403020202020204"/>
              </a:rPr>
              <a:t>Dealership Financing</a:t>
            </a:r>
          </a:p>
        </p:txBody>
      </p:sp>
      <p:sp>
        <p:nvSpPr>
          <p:cNvPr id="4" name="Slide Number Placeholder 3"/>
          <p:cNvSpPr>
            <a:spLocks noGrp="1"/>
          </p:cNvSpPr>
          <p:nvPr>
            <p:ph type="sldNum" sz="quarter" idx="12"/>
          </p:nvPr>
        </p:nvSpPr>
        <p:spPr/>
        <p:txBody>
          <a:bodyPr/>
          <a:lstStyle/>
          <a:p>
            <a:fld id="{D22B2322-AA49-4E44-89E8-8F259D5E65DE}" type="slidenum">
              <a:rPr lang="en-US" smtClean="0"/>
              <a:t>5</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3746445590"/>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69896"/>
            <a:ext cx="7886700" cy="722203"/>
          </a:xfrm>
        </p:spPr>
        <p:txBody>
          <a:bodyPr>
            <a:noAutofit/>
          </a:bodyPr>
          <a:lstStyle/>
          <a:p>
            <a:r>
              <a:rPr lang="en-US" sz="2800" dirty="0">
                <a:solidFill>
                  <a:srgbClr val="66789C"/>
                </a:solidFill>
              </a:rPr>
              <a:t>Financing Your Car</a:t>
            </a:r>
          </a:p>
        </p:txBody>
      </p:sp>
      <p:sp>
        <p:nvSpPr>
          <p:cNvPr id="3" name="Content Placeholder 2"/>
          <p:cNvSpPr>
            <a:spLocks noGrp="1"/>
          </p:cNvSpPr>
          <p:nvPr>
            <p:ph idx="1"/>
          </p:nvPr>
        </p:nvSpPr>
        <p:spPr>
          <a:xfrm>
            <a:off x="245853" y="2022374"/>
            <a:ext cx="8375633" cy="4333976"/>
          </a:xfrm>
        </p:spPr>
        <p:txBody>
          <a:bodyPr>
            <a:noAutofit/>
          </a:bodyPr>
          <a:lstStyle/>
          <a:p>
            <a:pPr marL="457200" lvl="1" indent="0">
              <a:buNone/>
            </a:pPr>
            <a:r>
              <a:rPr lang="en-US" sz="1800" dirty="0">
                <a:latin typeface="Helvetica LT Std Light" panose="020B0403020202020204" pitchFamily="34" charset="0"/>
              </a:rPr>
              <a:t>Financing is an installment loan that typically ranges from 2-7 years. If you have cash available, you can use it as a down payment for part of the sale price, which will lower the total financed amount. This would lower your monthly payments.</a:t>
            </a:r>
          </a:p>
          <a:p>
            <a:pPr marL="457200" lvl="1" indent="0">
              <a:buNone/>
            </a:pPr>
            <a:endParaRPr lang="en-US" sz="2000" dirty="0"/>
          </a:p>
          <a:p>
            <a:pPr marL="0" indent="0">
              <a:buNone/>
            </a:pPr>
            <a:r>
              <a:rPr lang="en-US" sz="1800" dirty="0">
                <a:latin typeface="Helvetica LT Std Light"/>
              </a:rPr>
              <a:t>       Dealership Financing</a:t>
            </a:r>
          </a:p>
          <a:p>
            <a:pPr marL="742950" lvl="1" indent="-285750">
              <a:buFont typeface="Arial" panose="020B0604020202020204" pitchFamily="34" charset="0"/>
              <a:buChar char="•"/>
            </a:pPr>
            <a:r>
              <a:rPr lang="en-US" sz="1800" dirty="0">
                <a:latin typeface="Helvetica LT Std Light"/>
              </a:rPr>
              <a:t>The dealer will sell your contract to a financial institution and that institution will collect your payment.</a:t>
            </a:r>
          </a:p>
          <a:p>
            <a:pPr marL="742950" lvl="1" indent="-285750">
              <a:buFont typeface="Arial" panose="020B0604020202020204" pitchFamily="34" charset="0"/>
              <a:buChar char="•"/>
            </a:pPr>
            <a:r>
              <a:rPr lang="en-US" sz="1800" dirty="0">
                <a:latin typeface="Helvetica LT Std Light"/>
              </a:rPr>
              <a:t>The dealership does the work for you.</a:t>
            </a:r>
          </a:p>
          <a:p>
            <a:pPr marL="742950" lvl="1" indent="-285750">
              <a:buFont typeface="Arial" panose="020B0604020202020204" pitchFamily="34" charset="0"/>
              <a:buChar char="•"/>
            </a:pPr>
            <a:r>
              <a:rPr lang="en-US" sz="1800" dirty="0">
                <a:latin typeface="Helvetica LT Std Light"/>
              </a:rPr>
              <a:t>If you negotiate, they may offer competitive terms.</a:t>
            </a:r>
          </a:p>
          <a:p>
            <a:pPr marL="742950" lvl="1" indent="-285750">
              <a:buFont typeface="Arial" panose="020B0604020202020204" pitchFamily="34" charset="0"/>
              <a:buChar char="•"/>
            </a:pPr>
            <a:r>
              <a:rPr lang="en-US" sz="1800" dirty="0">
                <a:latin typeface="Helvetica LT Std Light"/>
              </a:rPr>
              <a:t>If you are just starting to build credit or have a lower credit score, they may be able to offer flexibility.</a:t>
            </a:r>
          </a:p>
          <a:p>
            <a:pPr marL="742950" lvl="1" indent="-285750">
              <a:buFont typeface="Arial" panose="020B0604020202020204" pitchFamily="34" charset="0"/>
              <a:buChar char="•"/>
            </a:pPr>
            <a:endParaRPr lang="en-US" sz="1800" dirty="0">
              <a:latin typeface="Helvetica LT Std Light"/>
            </a:endParaRPr>
          </a:p>
          <a:p>
            <a:pPr marL="457200" lvl="1" indent="0">
              <a:buNone/>
            </a:pPr>
            <a:r>
              <a:rPr lang="en-US" sz="1800" dirty="0">
                <a:latin typeface="Helvetica LT Std Light"/>
              </a:rPr>
              <a:t>Know that you do not own the car until you pay it off.</a:t>
            </a:r>
          </a:p>
          <a:p>
            <a:pPr marL="457200" lvl="1" indent="0">
              <a:buNone/>
            </a:pPr>
            <a:endParaRPr lang="en-US" sz="1800" dirty="0">
              <a:latin typeface="Helvetica LT Std Light"/>
            </a:endParaRPr>
          </a:p>
          <a:p>
            <a:pPr marL="0" indent="0">
              <a:buNone/>
            </a:pPr>
            <a:endParaRPr lang="en-US" sz="2000" dirty="0"/>
          </a:p>
        </p:txBody>
      </p:sp>
      <p:sp>
        <p:nvSpPr>
          <p:cNvPr id="4" name="Slide Number Placeholder 3"/>
          <p:cNvSpPr>
            <a:spLocks noGrp="1"/>
          </p:cNvSpPr>
          <p:nvPr>
            <p:ph type="sldNum" sz="quarter" idx="12"/>
          </p:nvPr>
        </p:nvSpPr>
        <p:spPr/>
        <p:txBody>
          <a:bodyPr/>
          <a:lstStyle/>
          <a:p>
            <a:fld id="{D22B2322-AA49-4E44-89E8-8F259D5E65DE}" type="slidenum">
              <a:rPr lang="en-US" smtClean="0"/>
              <a:t>6</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2744730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93729"/>
            <a:ext cx="7886700" cy="722203"/>
          </a:xfrm>
        </p:spPr>
        <p:txBody>
          <a:bodyPr>
            <a:normAutofit/>
          </a:bodyPr>
          <a:lstStyle/>
          <a:p>
            <a:r>
              <a:rPr lang="en-US" sz="2800" b="1" dirty="0">
                <a:solidFill>
                  <a:srgbClr val="66789C"/>
                </a:solidFill>
              </a:rPr>
              <a:t>Financing Your Car cont.</a:t>
            </a:r>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
        <p:nvSpPr>
          <p:cNvPr id="9" name="Footer Placeholder 8">
            <a:extLst>
              <a:ext uri="{FF2B5EF4-FFF2-40B4-BE49-F238E27FC236}">
                <a16:creationId xmlns:a16="http://schemas.microsoft.com/office/drawing/2014/main" id="{9DED3796-8973-4E74-BF9A-9F2EDC546AC6}"/>
              </a:ext>
            </a:extLst>
          </p:cNvPr>
          <p:cNvSpPr>
            <a:spLocks noGrp="1"/>
          </p:cNvSpPr>
          <p:nvPr>
            <p:ph type="ftr" sz="quarter" idx="11"/>
          </p:nvPr>
        </p:nvSpPr>
        <p:spPr/>
        <p:txBody>
          <a:bodyPr/>
          <a:lstStyle/>
          <a:p>
            <a:r>
              <a:rPr lang="en-US" dirty="0">
                <a:solidFill>
                  <a:schemeClr val="tx1"/>
                </a:solidFill>
              </a:rPr>
              <a:t>*https://www.investopedia.com/terms/1/529plan.asp</a:t>
            </a:r>
          </a:p>
        </p:txBody>
      </p:sp>
      <p:sp>
        <p:nvSpPr>
          <p:cNvPr id="10" name="Slide Number Placeholder 9">
            <a:extLst>
              <a:ext uri="{FF2B5EF4-FFF2-40B4-BE49-F238E27FC236}">
                <a16:creationId xmlns:a16="http://schemas.microsoft.com/office/drawing/2014/main" id="{1EA50BEB-AC3F-4463-B55D-197F9C5B03EB}"/>
              </a:ext>
            </a:extLst>
          </p:cNvPr>
          <p:cNvSpPr>
            <a:spLocks noGrp="1"/>
          </p:cNvSpPr>
          <p:nvPr>
            <p:ph type="sldNum" sz="quarter" idx="12"/>
          </p:nvPr>
        </p:nvSpPr>
        <p:spPr/>
        <p:txBody>
          <a:bodyPr/>
          <a:lstStyle/>
          <a:p>
            <a:fld id="{D22B2322-AA49-4E44-89E8-8F259D5E65DE}" type="slidenum">
              <a:rPr lang="en-US" smtClean="0"/>
              <a:t>7</a:t>
            </a:fld>
            <a:endParaRPr lang="en-US"/>
          </a:p>
        </p:txBody>
      </p:sp>
      <p:sp>
        <p:nvSpPr>
          <p:cNvPr id="4" name="TextBox 3">
            <a:extLst>
              <a:ext uri="{FF2B5EF4-FFF2-40B4-BE49-F238E27FC236}">
                <a16:creationId xmlns:a16="http://schemas.microsoft.com/office/drawing/2014/main" id="{BF628A6C-1ECF-4B08-9E6B-8050A9C2C229}"/>
              </a:ext>
            </a:extLst>
          </p:cNvPr>
          <p:cNvSpPr txBox="1"/>
          <p:nvPr/>
        </p:nvSpPr>
        <p:spPr>
          <a:xfrm>
            <a:off x="289181" y="2054815"/>
            <a:ext cx="8565638" cy="2031325"/>
          </a:xfrm>
          <a:prstGeom prst="rect">
            <a:avLst/>
          </a:prstGeom>
          <a:noFill/>
        </p:spPr>
        <p:txBody>
          <a:bodyPr wrap="square" rtlCol="0">
            <a:spAutoFit/>
          </a:bodyPr>
          <a:lstStyle/>
          <a:p>
            <a:r>
              <a:rPr lang="en-US" dirty="0">
                <a:latin typeface="Helvetica LT Std Light" panose="020B0403020202020204"/>
              </a:rPr>
              <a:t>	Direct Financing</a:t>
            </a:r>
          </a:p>
          <a:p>
            <a:pPr marL="742950" lvl="1" indent="-285750">
              <a:buFont typeface="Arial" panose="020B0604020202020204" pitchFamily="34" charset="0"/>
              <a:buChar char="•"/>
            </a:pPr>
            <a:r>
              <a:rPr lang="en-US" dirty="0">
                <a:latin typeface="Helvetica LT Std Light" panose="020B0403020202020204"/>
              </a:rPr>
              <a:t>Your payment is sent directly to the lender.</a:t>
            </a:r>
          </a:p>
          <a:p>
            <a:pPr marL="742950" lvl="1" indent="-285750">
              <a:buFont typeface="Arial" panose="020B0604020202020204" pitchFamily="34" charset="0"/>
              <a:buChar char="•"/>
            </a:pPr>
            <a:r>
              <a:rPr lang="en-US" dirty="0">
                <a:latin typeface="Helvetica LT Std Light" panose="020B0403020202020204"/>
              </a:rPr>
              <a:t>You may be able to find competitive interest rates.</a:t>
            </a:r>
          </a:p>
          <a:p>
            <a:pPr marL="742950" lvl="1" indent="-285750">
              <a:buFont typeface="Arial" panose="020B0604020202020204" pitchFamily="34" charset="0"/>
              <a:buChar char="•"/>
            </a:pPr>
            <a:r>
              <a:rPr lang="en-US" dirty="0">
                <a:latin typeface="Helvetica LT Std Light" panose="020B0403020202020204"/>
              </a:rPr>
              <a:t>Some financial institutions may offer discounted rates to their customers.</a:t>
            </a:r>
          </a:p>
          <a:p>
            <a:pPr lvl="1"/>
            <a:endParaRPr lang="en-US" dirty="0">
              <a:latin typeface="Helvetica LT Std Light" panose="020B0403020202020204"/>
            </a:endParaRPr>
          </a:p>
          <a:p>
            <a:pPr lvl="1"/>
            <a:r>
              <a:rPr lang="en-US" dirty="0">
                <a:latin typeface="Helvetica LT Std Light" panose="020B0403020202020204"/>
              </a:rPr>
              <a:t>Again, you do not own the car until you pay it off.</a:t>
            </a:r>
          </a:p>
          <a:p>
            <a:pPr marL="742950" lvl="1" indent="-285750">
              <a:buFont typeface="Arial" panose="020B0604020202020204" pitchFamily="34" charset="0"/>
              <a:buChar char="•"/>
            </a:pPr>
            <a:endParaRPr lang="en-US" dirty="0">
              <a:latin typeface="Helvetica LT Std Light" panose="020B0403020202020204"/>
            </a:endParaRPr>
          </a:p>
        </p:txBody>
      </p:sp>
    </p:spTree>
    <p:extLst>
      <p:ext uri="{BB962C8B-B14F-4D97-AF65-F5344CB8AC3E}">
        <p14:creationId xmlns:p14="http://schemas.microsoft.com/office/powerpoint/2010/main" val="2961479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33035"/>
            <a:ext cx="7575783" cy="722203"/>
          </a:xfrm>
        </p:spPr>
        <p:txBody>
          <a:bodyPr>
            <a:normAutofit/>
          </a:bodyPr>
          <a:lstStyle/>
          <a:p>
            <a:r>
              <a:rPr lang="en-US" sz="2800" b="1" dirty="0">
                <a:solidFill>
                  <a:srgbClr val="66789C"/>
                </a:solidFill>
              </a:rPr>
              <a:t>So how much can you afford?</a:t>
            </a:r>
          </a:p>
        </p:txBody>
      </p:sp>
      <p:sp>
        <p:nvSpPr>
          <p:cNvPr id="3" name="Content Placeholder 2"/>
          <p:cNvSpPr>
            <a:spLocks noGrp="1"/>
          </p:cNvSpPr>
          <p:nvPr>
            <p:ph idx="1"/>
          </p:nvPr>
        </p:nvSpPr>
        <p:spPr>
          <a:xfrm>
            <a:off x="628650" y="1759262"/>
            <a:ext cx="7886700" cy="4597088"/>
          </a:xfrm>
        </p:spPr>
        <p:txBody>
          <a:bodyPr>
            <a:noAutofit/>
          </a:bodyPr>
          <a:lstStyle/>
          <a:p>
            <a:pPr marL="0" indent="0">
              <a:buNone/>
            </a:pPr>
            <a:r>
              <a:rPr lang="en-US" sz="1800" dirty="0">
                <a:latin typeface="Helvetica LT Std Light" panose="020B0403020202020204" pitchFamily="34" charset="0"/>
              </a:rPr>
              <a:t>A smart way to stick to your budget is to apply to 20/4/10 rule:</a:t>
            </a:r>
          </a:p>
          <a:p>
            <a:pPr marL="0" indent="0">
              <a:buNone/>
            </a:pPr>
            <a:r>
              <a:rPr lang="en-US" sz="1800" dirty="0">
                <a:latin typeface="Helvetica LT Std Light" panose="020B0403020202020204" pitchFamily="34" charset="0"/>
              </a:rPr>
              <a:t>20% Down Payment</a:t>
            </a:r>
          </a:p>
          <a:p>
            <a:pPr lvl="1"/>
            <a:r>
              <a:rPr lang="en-US" sz="1800" dirty="0">
                <a:latin typeface="Helvetica LT Std Light" panose="020B0403020202020204" pitchFamily="34" charset="0"/>
              </a:rPr>
              <a:t>If your budget can afford to make a 20% down payment, it will help lower your monthly payments and save you money in interest expense over the life of your loan.</a:t>
            </a:r>
          </a:p>
          <a:p>
            <a:pPr marL="0" indent="0">
              <a:buNone/>
            </a:pPr>
            <a:r>
              <a:rPr lang="en-US" sz="1800" dirty="0">
                <a:latin typeface="Helvetica LT Std Light" panose="020B0403020202020204" pitchFamily="34" charset="0"/>
              </a:rPr>
              <a:t>4-year loan term</a:t>
            </a:r>
          </a:p>
          <a:p>
            <a:pPr lvl="1"/>
            <a:r>
              <a:rPr lang="en-US" sz="1800" dirty="0">
                <a:latin typeface="Helvetica LT Std Light" panose="020B0403020202020204" pitchFamily="34" charset="0"/>
              </a:rPr>
              <a:t>Longer loan terms usually come with higher interest rates.</a:t>
            </a:r>
          </a:p>
          <a:p>
            <a:pPr lvl="1"/>
            <a:r>
              <a:rPr lang="en-US" sz="1800" dirty="0">
                <a:latin typeface="Helvetica LT Std Light" panose="020B0403020202020204" pitchFamily="34" charset="0"/>
              </a:rPr>
              <a:t>High interest rates can put you “underwater,” meaning you could end up paying more on your loan than your car is actually worth.</a:t>
            </a:r>
          </a:p>
          <a:p>
            <a:pPr lvl="1"/>
            <a:r>
              <a:rPr lang="en-US" sz="1800" dirty="0">
                <a:latin typeface="Helvetica LT Std Light" panose="020B0403020202020204" pitchFamily="34" charset="0"/>
              </a:rPr>
              <a:t>Try to stick to a 4-year term or less.</a:t>
            </a:r>
          </a:p>
          <a:p>
            <a:pPr marL="0" indent="0">
              <a:buNone/>
            </a:pPr>
            <a:r>
              <a:rPr lang="en-US" sz="1800" dirty="0">
                <a:latin typeface="Helvetica LT Std Light" panose="020B0403020202020204" pitchFamily="34" charset="0"/>
              </a:rPr>
              <a:t>10% of your gross income</a:t>
            </a:r>
          </a:p>
          <a:p>
            <a:pPr lvl="1"/>
            <a:r>
              <a:rPr lang="en-US" sz="1800" dirty="0">
                <a:latin typeface="Helvetica LT Std Light" panose="020B0403020202020204" pitchFamily="34" charset="0"/>
              </a:rPr>
              <a:t>Best practice is to not let your monthly expenses exceed 10% of your gross income.</a:t>
            </a:r>
          </a:p>
          <a:p>
            <a:pPr lvl="1"/>
            <a:r>
              <a:rPr lang="en-US" sz="1800" dirty="0">
                <a:latin typeface="Helvetica LT Std Light" panose="020B0403020202020204" pitchFamily="34" charset="0"/>
              </a:rPr>
              <a:t>This includes your loan, car insurance, gas and any other maintenance.</a:t>
            </a:r>
          </a:p>
          <a:p>
            <a:pPr marL="0" indent="0">
              <a:buNone/>
            </a:pPr>
            <a:endParaRPr lang="en-US" sz="1800" dirty="0">
              <a:latin typeface="Helvetica LT Std Light" panose="020B0403020202020204" pitchFamily="34" charset="0"/>
            </a:endParaRPr>
          </a:p>
          <a:p>
            <a:pPr marL="0" indent="0">
              <a:buNone/>
            </a:pPr>
            <a:endParaRPr lang="en-US" sz="1800" dirty="0">
              <a:latin typeface="Helvetica LT Std Light" panose="020B0403020202020204" pitchFamily="34" charset="0"/>
            </a:endParaRPr>
          </a:p>
          <a:p>
            <a:pPr marL="0" indent="0">
              <a:buNone/>
            </a:pPr>
            <a:endParaRPr lang="en-US" sz="1800" dirty="0">
              <a:latin typeface="Helvetica LT Std Light" panose="020B0403020202020204" pitchFamily="34" charset="0"/>
            </a:endParaRPr>
          </a:p>
          <a:p>
            <a:pPr marL="0" indent="0">
              <a:buNone/>
            </a:pPr>
            <a:endParaRPr lang="en-US" sz="1800" dirty="0">
              <a:latin typeface="Helvetica LT Std Light" panose="020B0403020202020204" pitchFamily="34" charset="0"/>
            </a:endParaRPr>
          </a:p>
        </p:txBody>
      </p:sp>
      <p:sp>
        <p:nvSpPr>
          <p:cNvPr id="4" name="Slide Number Placeholder 3"/>
          <p:cNvSpPr>
            <a:spLocks noGrp="1"/>
          </p:cNvSpPr>
          <p:nvPr>
            <p:ph type="sldNum" sz="quarter" idx="12"/>
          </p:nvPr>
        </p:nvSpPr>
        <p:spPr/>
        <p:txBody>
          <a:bodyPr/>
          <a:lstStyle/>
          <a:p>
            <a:fld id="{D22B2322-AA49-4E44-89E8-8F259D5E65DE}" type="slidenum">
              <a:rPr lang="en-US" smtClean="0"/>
              <a:t>8</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
        <p:nvSpPr>
          <p:cNvPr id="6" name="Footer Placeholder 5">
            <a:extLst>
              <a:ext uri="{FF2B5EF4-FFF2-40B4-BE49-F238E27FC236}">
                <a16:creationId xmlns:a16="http://schemas.microsoft.com/office/drawing/2014/main" id="{8F3F092A-5D6C-43F8-ABCB-991A6412613B}"/>
              </a:ext>
            </a:extLst>
          </p:cNvPr>
          <p:cNvSpPr>
            <a:spLocks noGrp="1"/>
          </p:cNvSpPr>
          <p:nvPr>
            <p:ph type="ftr" sz="quarter" idx="11"/>
          </p:nvPr>
        </p:nvSpPr>
        <p:spPr/>
        <p:txBody>
          <a:bodyPr/>
          <a:lstStyle/>
          <a:p>
            <a:r>
              <a:rPr lang="en-US" dirty="0">
                <a:solidFill>
                  <a:schemeClr val="tx1"/>
                </a:solidFill>
              </a:rPr>
              <a:t>*https://studentloanhero.com/student-loan-debt-statistics/</a:t>
            </a:r>
          </a:p>
        </p:txBody>
      </p:sp>
    </p:spTree>
    <p:extLst>
      <p:ext uri="{BB962C8B-B14F-4D97-AF65-F5344CB8AC3E}">
        <p14:creationId xmlns:p14="http://schemas.microsoft.com/office/powerpoint/2010/main" val="273507269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5838"/>
            <a:ext cx="7886700" cy="722203"/>
          </a:xfrm>
        </p:spPr>
        <p:txBody>
          <a:bodyPr>
            <a:normAutofit/>
          </a:bodyPr>
          <a:lstStyle/>
          <a:p>
            <a:r>
              <a:rPr lang="en-US" sz="2800" b="1" dirty="0">
                <a:solidFill>
                  <a:srgbClr val="66789C"/>
                </a:solidFill>
              </a:rPr>
              <a:t>How do you apply for a loan?</a:t>
            </a:r>
          </a:p>
        </p:txBody>
      </p:sp>
      <p:sp>
        <p:nvSpPr>
          <p:cNvPr id="3" name="Content Placeholder 2"/>
          <p:cNvSpPr>
            <a:spLocks noGrp="1"/>
          </p:cNvSpPr>
          <p:nvPr>
            <p:ph idx="1"/>
          </p:nvPr>
        </p:nvSpPr>
        <p:spPr>
          <a:xfrm>
            <a:off x="628650" y="1688660"/>
            <a:ext cx="7886700" cy="4526453"/>
          </a:xfrm>
        </p:spPr>
        <p:txBody>
          <a:bodyPr vert="horz" lIns="91440" tIns="45720" rIns="91440" bIns="45720" rtlCol="0" anchor="t">
            <a:normAutofit/>
          </a:bodyPr>
          <a:lstStyle/>
          <a:p>
            <a:r>
              <a:rPr lang="en-US" sz="1800" b="1" dirty="0">
                <a:latin typeface="Helvetica LT Std Light"/>
              </a:rPr>
              <a:t>Decide on your budget. </a:t>
            </a:r>
            <a:r>
              <a:rPr lang="en-US" sz="1800" dirty="0">
                <a:latin typeface="Helvetica LT Std Light"/>
              </a:rPr>
              <a:t>Remember to consider the additional monthly costs.</a:t>
            </a:r>
          </a:p>
          <a:p>
            <a:r>
              <a:rPr lang="en-US" sz="1800" b="1" dirty="0">
                <a:latin typeface="Helvetica LT Std Light"/>
              </a:rPr>
              <a:t>Know your credit score. </a:t>
            </a:r>
            <a:r>
              <a:rPr lang="en-US" sz="1800" dirty="0">
                <a:latin typeface="Helvetica LT Std Light"/>
              </a:rPr>
              <a:t>The interest rate of your loan will be determined by your credit score.</a:t>
            </a:r>
          </a:p>
          <a:p>
            <a:r>
              <a:rPr lang="en-US" sz="1800" b="1" dirty="0">
                <a:latin typeface="Helvetica LT Std Light"/>
              </a:rPr>
              <a:t>Collect all the documents lenders will ask for:</a:t>
            </a:r>
          </a:p>
          <a:p>
            <a:pPr lvl="1"/>
            <a:r>
              <a:rPr lang="en-US" sz="1800" dirty="0">
                <a:latin typeface="Helvetica LT Std Light"/>
              </a:rPr>
              <a:t>Proof of identity and residence</a:t>
            </a:r>
          </a:p>
          <a:p>
            <a:pPr lvl="1"/>
            <a:r>
              <a:rPr lang="en-US" sz="1800" dirty="0">
                <a:latin typeface="Helvetica LT Std Light"/>
              </a:rPr>
              <a:t>Car insurance information </a:t>
            </a:r>
            <a:r>
              <a:rPr lang="en-US" sz="1800" dirty="0">
                <a:latin typeface="Helvetica LT Std Light" panose="020B0403020202020204" pitchFamily="34" charset="0"/>
              </a:rPr>
              <a:t>–</a:t>
            </a:r>
            <a:r>
              <a:rPr lang="en-US" sz="1800" dirty="0">
                <a:latin typeface="Helvetica LT Std Light"/>
              </a:rPr>
              <a:t> policy number, effective dates, insured name and address</a:t>
            </a:r>
          </a:p>
          <a:p>
            <a:pPr lvl="1"/>
            <a:r>
              <a:rPr lang="en-US" sz="1800" dirty="0">
                <a:latin typeface="Helvetica LT Std Light"/>
              </a:rPr>
              <a:t>Credit check information </a:t>
            </a:r>
            <a:r>
              <a:rPr lang="en-US" sz="1800" dirty="0">
                <a:latin typeface="Helvetica LT Std Light" panose="020B0403020202020204" pitchFamily="34" charset="0"/>
              </a:rPr>
              <a:t>–</a:t>
            </a:r>
            <a:r>
              <a:rPr lang="en-US" sz="1800" dirty="0">
                <a:latin typeface="Helvetica LT Std Light"/>
              </a:rPr>
              <a:t> social security or Tax ID number and employer contact information</a:t>
            </a:r>
          </a:p>
          <a:p>
            <a:pPr lvl="1"/>
            <a:r>
              <a:rPr lang="en-US" sz="1800" dirty="0">
                <a:latin typeface="Helvetica LT Std Light"/>
              </a:rPr>
              <a:t>Income information </a:t>
            </a:r>
            <a:r>
              <a:rPr lang="en-US" sz="1800" dirty="0">
                <a:latin typeface="Helvetica LT Std Light" panose="020B0403020202020204" pitchFamily="34" charset="0"/>
              </a:rPr>
              <a:t>–</a:t>
            </a:r>
            <a:r>
              <a:rPr lang="en-US" sz="1800" dirty="0">
                <a:latin typeface="Helvetica LT Std Light"/>
              </a:rPr>
              <a:t> pay stubs, a 1099 if you’re self-employed, investment income or retirement income</a:t>
            </a:r>
          </a:p>
          <a:p>
            <a:r>
              <a:rPr lang="en-US" sz="1800" b="1" dirty="0">
                <a:latin typeface="Helvetica LT Std Light"/>
              </a:rPr>
              <a:t>Compare lenders. </a:t>
            </a:r>
            <a:r>
              <a:rPr lang="en-US" sz="1800" dirty="0">
                <a:latin typeface="Helvetica LT Std Light"/>
              </a:rPr>
              <a:t>Apply to multiple lenders and compare the offers with these factors in mind: annual percentage rate, loan term, monthly payments and car value.</a:t>
            </a:r>
          </a:p>
        </p:txBody>
      </p:sp>
      <p:sp>
        <p:nvSpPr>
          <p:cNvPr id="4" name="Slide Number Placeholder 3"/>
          <p:cNvSpPr>
            <a:spLocks noGrp="1"/>
          </p:cNvSpPr>
          <p:nvPr>
            <p:ph type="sldNum" sz="quarter" idx="12"/>
          </p:nvPr>
        </p:nvSpPr>
        <p:spPr/>
        <p:txBody>
          <a:bodyPr/>
          <a:lstStyle/>
          <a:p>
            <a:fld id="{D22B2322-AA49-4E44-89E8-8F259D5E65DE}" type="slidenum">
              <a:rPr lang="en-US" smtClean="0"/>
              <a:t>9</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Buying Your First Car</a:t>
            </a:r>
          </a:p>
        </p:txBody>
      </p:sp>
    </p:spTree>
    <p:extLst>
      <p:ext uri="{BB962C8B-B14F-4D97-AF65-F5344CB8AC3E}">
        <p14:creationId xmlns:p14="http://schemas.microsoft.com/office/powerpoint/2010/main" val="5465529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69C83DDF474241A7C94045F76E1C3A" ma:contentTypeVersion="10" ma:contentTypeDescription="Create a new document." ma:contentTypeScope="" ma:versionID="a85139604eaaab6a6947474028b4ccaf">
  <xsd:schema xmlns:xsd="http://www.w3.org/2001/XMLSchema" xmlns:xs="http://www.w3.org/2001/XMLSchema" xmlns:p="http://schemas.microsoft.com/office/2006/metadata/properties" xmlns:ns3="c96f8acf-ab63-467d-b576-6f1dbb431477" targetNamespace="http://schemas.microsoft.com/office/2006/metadata/properties" ma:root="true" ma:fieldsID="63df7c31463cd6d577a373a2f6b454a1" ns3:_="">
    <xsd:import namespace="c96f8acf-ab63-467d-b576-6f1dbb43147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6f8acf-ab63-467d-b576-6f1dbb4314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D33464-5A7B-4534-AADA-7D5AB29BEA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6f8acf-ab63-467d-b576-6f1dbb4314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EB382D9-53EE-4A3A-9543-15EE918E3824}">
  <ds:schemaRefs>
    <ds:schemaRef ds:uri="http://schemas.microsoft.com/office/2006/documentManagement/types"/>
    <ds:schemaRef ds:uri="c96f8acf-ab63-467d-b576-6f1dbb431477"/>
    <ds:schemaRef ds:uri="http://schemas.microsoft.com/office/2006/metadata/properties"/>
    <ds:schemaRef ds:uri="http://www.w3.org/XML/1998/namespace"/>
    <ds:schemaRef ds:uri="http://purl.org/dc/elements/1.1/"/>
    <ds:schemaRef ds:uri="http://schemas.microsoft.com/office/infopath/2007/PartnerControls"/>
    <ds:schemaRef ds:uri="http://schemas.openxmlformats.org/package/2006/metadata/core-properties"/>
    <ds:schemaRef ds:uri="http://purl.org/dc/dcmitype/"/>
    <ds:schemaRef ds:uri="http://purl.org/dc/terms/"/>
  </ds:schemaRefs>
</ds:datastoreItem>
</file>

<file path=customXml/itemProps3.xml><?xml version="1.0" encoding="utf-8"?>
<ds:datastoreItem xmlns:ds="http://schemas.openxmlformats.org/officeDocument/2006/customXml" ds:itemID="{EDC5F487-8D20-40AD-B115-705C43E9B84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1494</TotalTime>
  <Words>1211</Words>
  <Application>Microsoft Office PowerPoint</Application>
  <PresentationFormat>On-screen Show (4:3)</PresentationFormat>
  <Paragraphs>128</Paragraphs>
  <Slides>13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Calibri</vt:lpstr>
      <vt:lpstr>Calibri Light</vt:lpstr>
      <vt:lpstr>Courier New</vt:lpstr>
      <vt:lpstr>Helvetica LT Std Light</vt:lpstr>
      <vt:lpstr>Lato</vt:lpstr>
      <vt:lpstr>Lato Black</vt:lpstr>
      <vt:lpstr>Lato Light</vt:lpstr>
      <vt:lpstr>Office Theme</vt:lpstr>
      <vt:lpstr>1_Custom Design</vt:lpstr>
      <vt:lpstr>Buying Your First Car</vt:lpstr>
      <vt:lpstr>It’s time to buy your first car. Where do you start?</vt:lpstr>
      <vt:lpstr>What should you consider?</vt:lpstr>
      <vt:lpstr>New or Used?</vt:lpstr>
      <vt:lpstr>Purchasing or Leasing?</vt:lpstr>
      <vt:lpstr>Financing Your Car</vt:lpstr>
      <vt:lpstr>Financing Your Car cont.</vt:lpstr>
      <vt:lpstr>So how much can you afford?</vt:lpstr>
      <vt:lpstr>How do you apply for a loan?</vt:lpstr>
      <vt:lpstr>Other things to know….</vt:lpstr>
      <vt:lpstr>Using Good Financial Habits Today Can Help Pay for a Car Tomorrow</vt:lpstr>
      <vt:lpstr>First National Bank – Available Online Resources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Stewart, Maria</dc:creator>
  <cp:lastModifiedBy>Egan, Elizabeth</cp:lastModifiedBy>
  <cp:revision>129</cp:revision>
  <cp:lastPrinted>2021-12-22T14:51:09Z</cp:lastPrinted>
  <dcterms:created xsi:type="dcterms:W3CDTF">2017-05-16T20:07:38Z</dcterms:created>
  <dcterms:modified xsi:type="dcterms:W3CDTF">2022-03-16T12:36:44Z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0x0101003D69C83DDF474241A7C94045F76E1C3A</vt:lpwstr>
  </property>
</Properties>
</file>