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5" r:id="rId5"/>
  </p:sldMasterIdLst>
  <p:notesMasterIdLst>
    <p:notesMasterId r:id="rId19"/>
  </p:notesMasterIdLst>
  <p:sldIdLst>
    <p:sldId id="256" r:id="rId6"/>
    <p:sldId id="260" r:id="rId7"/>
    <p:sldId id="279" r:id="rId8"/>
    <p:sldId id="261" r:id="rId9"/>
    <p:sldId id="263" r:id="rId10"/>
    <p:sldId id="264" r:id="rId11"/>
    <p:sldId id="278" r:id="rId12"/>
    <p:sldId id="273" r:id="rId13"/>
    <p:sldId id="262" r:id="rId14"/>
    <p:sldId id="280" r:id="rId15"/>
    <p:sldId id="275" r:id="rId16"/>
    <p:sldId id="276" r:id="rId17"/>
    <p:sldId id="281"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78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D6D248-C9C0-4567-8554-777741B47E1E}" v="453" dt="2021-05-04T15:18:32.0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77" autoAdjust="0"/>
    <p:restoredTop sz="94660"/>
  </p:normalViewPr>
  <p:slideViewPr>
    <p:cSldViewPr snapToGrid="0">
      <p:cViewPr varScale="1">
        <p:scale>
          <a:sx n="66" d="100"/>
          <a:sy n="66" d="100"/>
        </p:scale>
        <p:origin x="60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gan, Elizabeth" userId="54239f3d-7f60-4d2f-8953-7f43103cf2de" providerId="ADAL" clId="{8BD6D248-C9C0-4567-8554-777741B47E1E}"/>
    <pc:docChg chg="custSel addSld delSld modSld sldOrd">
      <pc:chgData name="Egan, Elizabeth" userId="54239f3d-7f60-4d2f-8953-7f43103cf2de" providerId="ADAL" clId="{8BD6D248-C9C0-4567-8554-777741B47E1E}" dt="2021-06-01T14:11:54.371" v="3799" actId="21"/>
      <pc:docMkLst>
        <pc:docMk/>
      </pc:docMkLst>
      <pc:sldChg chg="delSp modSp mod">
        <pc:chgData name="Egan, Elizabeth" userId="54239f3d-7f60-4d2f-8953-7f43103cf2de" providerId="ADAL" clId="{8BD6D248-C9C0-4567-8554-777741B47E1E}" dt="2021-06-01T14:11:54.371" v="3799" actId="21"/>
        <pc:sldMkLst>
          <pc:docMk/>
          <pc:sldMk cId="1542185713" sldId="256"/>
        </pc:sldMkLst>
        <pc:spChg chg="mod">
          <ac:chgData name="Egan, Elizabeth" userId="54239f3d-7f60-4d2f-8953-7f43103cf2de" providerId="ADAL" clId="{8BD6D248-C9C0-4567-8554-777741B47E1E}" dt="2021-05-04T14:19:55.176" v="39" actId="20577"/>
          <ac:spMkLst>
            <pc:docMk/>
            <pc:sldMk cId="1542185713" sldId="256"/>
            <ac:spMk id="2" creationId="{00000000-0000-0000-0000-000000000000}"/>
          </ac:spMkLst>
        </pc:spChg>
        <pc:spChg chg="del">
          <ac:chgData name="Egan, Elizabeth" userId="54239f3d-7f60-4d2f-8953-7f43103cf2de" providerId="ADAL" clId="{8BD6D248-C9C0-4567-8554-777741B47E1E}" dt="2021-06-01T14:11:54.371" v="3799" actId="21"/>
          <ac:spMkLst>
            <pc:docMk/>
            <pc:sldMk cId="1542185713" sldId="256"/>
            <ac:spMk id="3" creationId="{00000000-0000-0000-0000-000000000000}"/>
          </ac:spMkLst>
        </pc:spChg>
      </pc:sldChg>
      <pc:sldChg chg="addSp delSp modSp mod ord">
        <pc:chgData name="Egan, Elizabeth" userId="54239f3d-7f60-4d2f-8953-7f43103cf2de" providerId="ADAL" clId="{8BD6D248-C9C0-4567-8554-777741B47E1E}" dt="2021-05-04T14:24:33.078" v="136" actId="20577"/>
        <pc:sldMkLst>
          <pc:docMk/>
          <pc:sldMk cId="1437736348" sldId="260"/>
        </pc:sldMkLst>
        <pc:spChg chg="add mod">
          <ac:chgData name="Egan, Elizabeth" userId="54239f3d-7f60-4d2f-8953-7f43103cf2de" providerId="ADAL" clId="{8BD6D248-C9C0-4567-8554-777741B47E1E}" dt="2021-05-04T14:23:19.275" v="90" actId="2711"/>
          <ac:spMkLst>
            <pc:docMk/>
            <pc:sldMk cId="1437736348" sldId="260"/>
            <ac:spMk id="2" creationId="{02BDFC2C-7C64-4FBF-B15E-027E1F93DE80}"/>
          </ac:spMkLst>
        </pc:spChg>
        <pc:spChg chg="mod">
          <ac:chgData name="Egan, Elizabeth" userId="54239f3d-7f60-4d2f-8953-7f43103cf2de" providerId="ADAL" clId="{8BD6D248-C9C0-4567-8554-777741B47E1E}" dt="2021-05-04T14:20:36.558" v="78" actId="20577"/>
          <ac:spMkLst>
            <pc:docMk/>
            <pc:sldMk cId="1437736348" sldId="260"/>
            <ac:spMk id="5" creationId="{00000000-0000-0000-0000-000000000000}"/>
          </ac:spMkLst>
        </pc:spChg>
        <pc:spChg chg="mod">
          <ac:chgData name="Egan, Elizabeth" userId="54239f3d-7f60-4d2f-8953-7f43103cf2de" providerId="ADAL" clId="{8BD6D248-C9C0-4567-8554-777741B47E1E}" dt="2021-05-04T14:24:33.078" v="136" actId="20577"/>
          <ac:spMkLst>
            <pc:docMk/>
            <pc:sldMk cId="1437736348" sldId="260"/>
            <ac:spMk id="6" creationId="{00000000-0000-0000-0000-000000000000}"/>
          </ac:spMkLst>
        </pc:spChg>
        <pc:picChg chg="del">
          <ac:chgData name="Egan, Elizabeth" userId="54239f3d-7f60-4d2f-8953-7f43103cf2de" providerId="ADAL" clId="{8BD6D248-C9C0-4567-8554-777741B47E1E}" dt="2021-05-04T14:20:39.444" v="79" actId="478"/>
          <ac:picMkLst>
            <pc:docMk/>
            <pc:sldMk cId="1437736348" sldId="260"/>
            <ac:picMk id="8" creationId="{00000000-0000-0000-0000-000000000000}"/>
          </ac:picMkLst>
        </pc:picChg>
      </pc:sldChg>
      <pc:sldChg chg="delSp modSp mod">
        <pc:chgData name="Egan, Elizabeth" userId="54239f3d-7f60-4d2f-8953-7f43103cf2de" providerId="ADAL" clId="{8BD6D248-C9C0-4567-8554-777741B47E1E}" dt="2021-05-04T14:33:49.171" v="952" actId="20577"/>
        <pc:sldMkLst>
          <pc:docMk/>
          <pc:sldMk cId="1772419355" sldId="261"/>
        </pc:sldMkLst>
        <pc:spChg chg="mod">
          <ac:chgData name="Egan, Elizabeth" userId="54239f3d-7f60-4d2f-8953-7f43103cf2de" providerId="ADAL" clId="{8BD6D248-C9C0-4567-8554-777741B47E1E}" dt="2021-05-04T14:26:44.190" v="203" actId="20577"/>
          <ac:spMkLst>
            <pc:docMk/>
            <pc:sldMk cId="1772419355" sldId="261"/>
            <ac:spMk id="5" creationId="{00000000-0000-0000-0000-000000000000}"/>
          </ac:spMkLst>
        </pc:spChg>
        <pc:spChg chg="mod">
          <ac:chgData name="Egan, Elizabeth" userId="54239f3d-7f60-4d2f-8953-7f43103cf2de" providerId="ADAL" clId="{8BD6D248-C9C0-4567-8554-777741B47E1E}" dt="2021-05-04T14:33:49.171" v="952" actId="20577"/>
          <ac:spMkLst>
            <pc:docMk/>
            <pc:sldMk cId="1772419355" sldId="261"/>
            <ac:spMk id="6" creationId="{00000000-0000-0000-0000-000000000000}"/>
          </ac:spMkLst>
        </pc:spChg>
        <pc:picChg chg="del">
          <ac:chgData name="Egan, Elizabeth" userId="54239f3d-7f60-4d2f-8953-7f43103cf2de" providerId="ADAL" clId="{8BD6D248-C9C0-4567-8554-777741B47E1E}" dt="2021-05-04T14:31:11.582" v="678" actId="478"/>
          <ac:picMkLst>
            <pc:docMk/>
            <pc:sldMk cId="1772419355" sldId="261"/>
            <ac:picMk id="5124" creationId="{AF0AD5DF-2FD4-4E26-A30C-9C5C15A3AE98}"/>
          </ac:picMkLst>
        </pc:picChg>
      </pc:sldChg>
      <pc:sldChg chg="modSp mod ord">
        <pc:chgData name="Egan, Elizabeth" userId="54239f3d-7f60-4d2f-8953-7f43103cf2de" providerId="ADAL" clId="{8BD6D248-C9C0-4567-8554-777741B47E1E}" dt="2021-05-04T15:17:24.946" v="3180"/>
        <pc:sldMkLst>
          <pc:docMk/>
          <pc:sldMk cId="2735072692" sldId="262"/>
        </pc:sldMkLst>
        <pc:spChg chg="mod">
          <ac:chgData name="Egan, Elizabeth" userId="54239f3d-7f60-4d2f-8953-7f43103cf2de" providerId="ADAL" clId="{8BD6D248-C9C0-4567-8554-777741B47E1E}" dt="2021-05-04T14:34:17.291" v="992" actId="20577"/>
          <ac:spMkLst>
            <pc:docMk/>
            <pc:sldMk cId="2735072692" sldId="262"/>
            <ac:spMk id="2" creationId="{00000000-0000-0000-0000-000000000000}"/>
          </ac:spMkLst>
        </pc:spChg>
        <pc:spChg chg="mod">
          <ac:chgData name="Egan, Elizabeth" userId="54239f3d-7f60-4d2f-8953-7f43103cf2de" providerId="ADAL" clId="{8BD6D248-C9C0-4567-8554-777741B47E1E}" dt="2021-05-04T14:38:26.648" v="1577" actId="20577"/>
          <ac:spMkLst>
            <pc:docMk/>
            <pc:sldMk cId="2735072692" sldId="262"/>
            <ac:spMk id="3" creationId="{00000000-0000-0000-0000-000000000000}"/>
          </ac:spMkLst>
        </pc:spChg>
        <pc:picChg chg="mod">
          <ac:chgData name="Egan, Elizabeth" userId="54239f3d-7f60-4d2f-8953-7f43103cf2de" providerId="ADAL" clId="{8BD6D248-C9C0-4567-8554-777741B47E1E}" dt="2021-05-04T14:40:26.431" v="1578" actId="1076"/>
          <ac:picMkLst>
            <pc:docMk/>
            <pc:sldMk cId="2735072692" sldId="262"/>
            <ac:picMk id="4098" creationId="{76AC2236-772F-4193-8854-1CEADCF932B3}"/>
          </ac:picMkLst>
        </pc:picChg>
      </pc:sldChg>
      <pc:sldChg chg="modSp mod">
        <pc:chgData name="Egan, Elizabeth" userId="54239f3d-7f60-4d2f-8953-7f43103cf2de" providerId="ADAL" clId="{8BD6D248-C9C0-4567-8554-777741B47E1E}" dt="2021-05-04T14:44:28.385" v="1949" actId="313"/>
        <pc:sldMkLst>
          <pc:docMk/>
          <pc:sldMk cId="3520391649" sldId="263"/>
        </pc:sldMkLst>
        <pc:spChg chg="mod">
          <ac:chgData name="Egan, Elizabeth" userId="54239f3d-7f60-4d2f-8953-7f43103cf2de" providerId="ADAL" clId="{8BD6D248-C9C0-4567-8554-777741B47E1E}" dt="2021-05-04T14:40:58.350" v="1602" actId="20577"/>
          <ac:spMkLst>
            <pc:docMk/>
            <pc:sldMk cId="3520391649" sldId="263"/>
            <ac:spMk id="2" creationId="{00000000-0000-0000-0000-000000000000}"/>
          </ac:spMkLst>
        </pc:spChg>
        <pc:spChg chg="mod">
          <ac:chgData name="Egan, Elizabeth" userId="54239f3d-7f60-4d2f-8953-7f43103cf2de" providerId="ADAL" clId="{8BD6D248-C9C0-4567-8554-777741B47E1E}" dt="2021-05-04T14:44:28.385" v="1949" actId="313"/>
          <ac:spMkLst>
            <pc:docMk/>
            <pc:sldMk cId="3520391649" sldId="263"/>
            <ac:spMk id="3" creationId="{00000000-0000-0000-0000-000000000000}"/>
          </ac:spMkLst>
        </pc:spChg>
      </pc:sldChg>
      <pc:sldChg chg="del">
        <pc:chgData name="Egan, Elizabeth" userId="54239f3d-7f60-4d2f-8953-7f43103cf2de" providerId="ADAL" clId="{8BD6D248-C9C0-4567-8554-777741B47E1E}" dt="2021-05-04T14:45:09.184" v="1952" actId="47"/>
        <pc:sldMkLst>
          <pc:docMk/>
          <pc:sldMk cId="2174110982" sldId="265"/>
        </pc:sldMkLst>
      </pc:sldChg>
      <pc:sldChg chg="del">
        <pc:chgData name="Egan, Elizabeth" userId="54239f3d-7f60-4d2f-8953-7f43103cf2de" providerId="ADAL" clId="{8BD6D248-C9C0-4567-8554-777741B47E1E}" dt="2021-05-04T14:45:06.938" v="1951" actId="47"/>
        <pc:sldMkLst>
          <pc:docMk/>
          <pc:sldMk cId="1131308551" sldId="266"/>
        </pc:sldMkLst>
      </pc:sldChg>
      <pc:sldChg chg="del">
        <pc:chgData name="Egan, Elizabeth" userId="54239f3d-7f60-4d2f-8953-7f43103cf2de" providerId="ADAL" clId="{8BD6D248-C9C0-4567-8554-777741B47E1E}" dt="2021-05-04T15:24:11.426" v="3798" actId="2696"/>
        <pc:sldMkLst>
          <pc:docMk/>
          <pc:sldMk cId="3967096498" sldId="271"/>
        </pc:sldMkLst>
      </pc:sldChg>
      <pc:sldChg chg="del">
        <pc:chgData name="Egan, Elizabeth" userId="54239f3d-7f60-4d2f-8953-7f43103cf2de" providerId="ADAL" clId="{8BD6D248-C9C0-4567-8554-777741B47E1E}" dt="2021-05-04T14:45:04.967" v="1950" actId="47"/>
        <pc:sldMkLst>
          <pc:docMk/>
          <pc:sldMk cId="1816194775" sldId="272"/>
        </pc:sldMkLst>
      </pc:sldChg>
      <pc:sldChg chg="delSp modSp mod modAnim">
        <pc:chgData name="Egan, Elizabeth" userId="54239f3d-7f60-4d2f-8953-7f43103cf2de" providerId="ADAL" clId="{8BD6D248-C9C0-4567-8554-777741B47E1E}" dt="2021-05-04T15:15:33.385" v="3176" actId="20577"/>
        <pc:sldMkLst>
          <pc:docMk/>
          <pc:sldMk cId="2961479665" sldId="273"/>
        </pc:sldMkLst>
        <pc:spChg chg="mod">
          <ac:chgData name="Egan, Elizabeth" userId="54239f3d-7f60-4d2f-8953-7f43103cf2de" providerId="ADAL" clId="{8BD6D248-C9C0-4567-8554-777741B47E1E}" dt="2021-05-04T15:00:19.748" v="2744" actId="33524"/>
          <ac:spMkLst>
            <pc:docMk/>
            <pc:sldMk cId="2961479665" sldId="273"/>
            <ac:spMk id="2" creationId="{00000000-0000-0000-0000-000000000000}"/>
          </ac:spMkLst>
        </pc:spChg>
        <pc:spChg chg="mod">
          <ac:chgData name="Egan, Elizabeth" userId="54239f3d-7f60-4d2f-8953-7f43103cf2de" providerId="ADAL" clId="{8BD6D248-C9C0-4567-8554-777741B47E1E}" dt="2021-05-04T15:15:33.385" v="3176" actId="20577"/>
          <ac:spMkLst>
            <pc:docMk/>
            <pc:sldMk cId="2961479665" sldId="273"/>
            <ac:spMk id="3" creationId="{00000000-0000-0000-0000-000000000000}"/>
          </ac:spMkLst>
        </pc:spChg>
        <pc:picChg chg="del">
          <ac:chgData name="Egan, Elizabeth" userId="54239f3d-7f60-4d2f-8953-7f43103cf2de" providerId="ADAL" clId="{8BD6D248-C9C0-4567-8554-777741B47E1E}" dt="2021-05-04T14:59:46.115" v="2729" actId="478"/>
          <ac:picMkLst>
            <pc:docMk/>
            <pc:sldMk cId="2961479665" sldId="273"/>
            <ac:picMk id="7" creationId="{DDA07576-2B7E-4048-8A1D-26FBE1791C1D}"/>
          </ac:picMkLst>
        </pc:picChg>
      </pc:sldChg>
      <pc:sldChg chg="del">
        <pc:chgData name="Egan, Elizabeth" userId="54239f3d-7f60-4d2f-8953-7f43103cf2de" providerId="ADAL" clId="{8BD6D248-C9C0-4567-8554-777741B47E1E}" dt="2021-05-04T15:16:58.752" v="3177" actId="47"/>
        <pc:sldMkLst>
          <pc:docMk/>
          <pc:sldMk cId="4206102513" sldId="274"/>
        </pc:sldMkLst>
      </pc:sldChg>
      <pc:sldChg chg="modSp mod">
        <pc:chgData name="Egan, Elizabeth" userId="54239f3d-7f60-4d2f-8953-7f43103cf2de" providerId="ADAL" clId="{8BD6D248-C9C0-4567-8554-777741B47E1E}" dt="2021-05-04T15:23:55.938" v="3797" actId="114"/>
        <pc:sldMkLst>
          <pc:docMk/>
          <pc:sldMk cId="11591672" sldId="275"/>
        </pc:sldMkLst>
        <pc:spChg chg="mod">
          <ac:chgData name="Egan, Elizabeth" userId="54239f3d-7f60-4d2f-8953-7f43103cf2de" providerId="ADAL" clId="{8BD6D248-C9C0-4567-8554-777741B47E1E}" dt="2021-05-04T15:23:55.938" v="3797" actId="114"/>
          <ac:spMkLst>
            <pc:docMk/>
            <pc:sldMk cId="11591672" sldId="275"/>
            <ac:spMk id="3" creationId="{00000000-0000-0000-0000-000000000000}"/>
          </ac:spMkLst>
        </pc:spChg>
      </pc:sldChg>
      <pc:sldChg chg="del">
        <pc:chgData name="Egan, Elizabeth" userId="54239f3d-7f60-4d2f-8953-7f43103cf2de" providerId="ADAL" clId="{8BD6D248-C9C0-4567-8554-777741B47E1E}" dt="2021-05-04T15:17:01.069" v="3178" actId="47"/>
        <pc:sldMkLst>
          <pc:docMk/>
          <pc:sldMk cId="1201063216" sldId="277"/>
        </pc:sldMkLst>
      </pc:sldChg>
      <pc:sldChg chg="modSp mod">
        <pc:chgData name="Egan, Elizabeth" userId="54239f3d-7f60-4d2f-8953-7f43103cf2de" providerId="ADAL" clId="{8BD6D248-C9C0-4567-8554-777741B47E1E}" dt="2021-05-04T14:57:55.685" v="2672" actId="20577"/>
        <pc:sldMkLst>
          <pc:docMk/>
          <pc:sldMk cId="3746445590" sldId="278"/>
        </pc:sldMkLst>
        <pc:spChg chg="mod">
          <ac:chgData name="Egan, Elizabeth" userId="54239f3d-7f60-4d2f-8953-7f43103cf2de" providerId="ADAL" clId="{8BD6D248-C9C0-4567-8554-777741B47E1E}" dt="2021-05-04T14:45:20.650" v="1975" actId="20577"/>
          <ac:spMkLst>
            <pc:docMk/>
            <pc:sldMk cId="3746445590" sldId="278"/>
            <ac:spMk id="2" creationId="{00000000-0000-0000-0000-000000000000}"/>
          </ac:spMkLst>
        </pc:spChg>
        <pc:spChg chg="mod">
          <ac:chgData name="Egan, Elizabeth" userId="54239f3d-7f60-4d2f-8953-7f43103cf2de" providerId="ADAL" clId="{8BD6D248-C9C0-4567-8554-777741B47E1E}" dt="2021-05-04T14:57:55.685" v="2672" actId="20577"/>
          <ac:spMkLst>
            <pc:docMk/>
            <pc:sldMk cId="3746445590" sldId="278"/>
            <ac:spMk id="3" creationId="{00000000-0000-0000-0000-000000000000}"/>
          </ac:spMkLst>
        </pc:spChg>
      </pc:sldChg>
      <pc:sldChg chg="modSp mod ord">
        <pc:chgData name="Egan, Elizabeth" userId="54239f3d-7f60-4d2f-8953-7f43103cf2de" providerId="ADAL" clId="{8BD6D248-C9C0-4567-8554-777741B47E1E}" dt="2021-05-04T14:24:42.551" v="152" actId="20577"/>
        <pc:sldMkLst>
          <pc:docMk/>
          <pc:sldMk cId="2130185110" sldId="279"/>
        </pc:sldMkLst>
        <pc:spChg chg="mod">
          <ac:chgData name="Egan, Elizabeth" userId="54239f3d-7f60-4d2f-8953-7f43103cf2de" providerId="ADAL" clId="{8BD6D248-C9C0-4567-8554-777741B47E1E}" dt="2021-05-04T14:24:42.551" v="152" actId="20577"/>
          <ac:spMkLst>
            <pc:docMk/>
            <pc:sldMk cId="2130185110" sldId="279"/>
            <ac:spMk id="2" creationId="{00000000-0000-0000-0000-000000000000}"/>
          </ac:spMkLst>
        </pc:spChg>
      </pc:sldChg>
      <pc:sldChg chg="new del">
        <pc:chgData name="Egan, Elizabeth" userId="54239f3d-7f60-4d2f-8953-7f43103cf2de" providerId="ADAL" clId="{8BD6D248-C9C0-4567-8554-777741B47E1E}" dt="2021-05-04T15:17:59.176" v="3182" actId="47"/>
        <pc:sldMkLst>
          <pc:docMk/>
          <pc:sldMk cId="345164282" sldId="280"/>
        </pc:sldMkLst>
      </pc:sldChg>
      <pc:sldChg chg="modSp add mod ord">
        <pc:chgData name="Egan, Elizabeth" userId="54239f3d-7f60-4d2f-8953-7f43103cf2de" providerId="ADAL" clId="{8BD6D248-C9C0-4567-8554-777741B47E1E}" dt="2021-05-04T15:22:37.434" v="3709"/>
        <pc:sldMkLst>
          <pc:docMk/>
          <pc:sldMk cId="546552946" sldId="280"/>
        </pc:sldMkLst>
        <pc:spChg chg="mod">
          <ac:chgData name="Egan, Elizabeth" userId="54239f3d-7f60-4d2f-8953-7f43103cf2de" providerId="ADAL" clId="{8BD6D248-C9C0-4567-8554-777741B47E1E}" dt="2021-05-04T15:18:48.851" v="3211" actId="20577"/>
          <ac:spMkLst>
            <pc:docMk/>
            <pc:sldMk cId="546552946" sldId="280"/>
            <ac:spMk id="2" creationId="{00000000-0000-0000-0000-000000000000}"/>
          </ac:spMkLst>
        </pc:spChg>
        <pc:spChg chg="mod">
          <ac:chgData name="Egan, Elizabeth" userId="54239f3d-7f60-4d2f-8953-7f43103cf2de" providerId="ADAL" clId="{8BD6D248-C9C0-4567-8554-777741B47E1E}" dt="2021-05-04T15:22:27.371" v="3707" actId="20577"/>
          <ac:spMkLst>
            <pc:docMk/>
            <pc:sldMk cId="546552946" sldId="280"/>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678C3-CF4E-4A73-864A-3B538D570415}" type="datetimeFigureOut">
              <a:rPr lang="en-US" smtClean="0"/>
              <a:t>2/18/2022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D4F887-8531-4017-B651-853072D6AB4A}" type="slidenum">
              <a:rPr lang="en-US" smtClean="0"/>
              <a:t>‹#›</a:t>
            </a:fld>
            <a:endParaRPr lang="en-US"/>
          </a:p>
        </p:txBody>
      </p:sp>
    </p:spTree>
    <p:extLst>
      <p:ext uri="{BB962C8B-B14F-4D97-AF65-F5344CB8AC3E}">
        <p14:creationId xmlns:p14="http://schemas.microsoft.com/office/powerpoint/2010/main" val="3912300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ED4F887-8531-4017-B651-853072D6AB4A}" type="slidenum">
              <a:rPr lang="en-US" smtClean="0"/>
              <a:t>4</a:t>
            </a:fld>
            <a:endParaRPr lang="en-US"/>
          </a:p>
        </p:txBody>
      </p:sp>
    </p:spTree>
    <p:extLst>
      <p:ext uri="{BB962C8B-B14F-4D97-AF65-F5344CB8AC3E}">
        <p14:creationId xmlns:p14="http://schemas.microsoft.com/office/powerpoint/2010/main" val="1989416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469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02256"/>
            <a:ext cx="2949575" cy="1750443"/>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552699"/>
            <a:ext cx="2949575" cy="331628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366424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897201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810883"/>
            <a:ext cx="1971675" cy="53660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810883"/>
            <a:ext cx="5762625" cy="53660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1050150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4937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35086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3440323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latin typeface="Lato" panose="020F0502020204030203" pitchFamily="34" charset="0"/>
              </a:defRPr>
            </a:lvl1pPr>
          </a:lstStyle>
          <a:p>
            <a:endParaRPr lang="en-US"/>
          </a:p>
        </p:txBody>
      </p:sp>
      <p:sp>
        <p:nvSpPr>
          <p:cNvPr id="7" name="Slide Number Placeholder 6"/>
          <p:cNvSpPr>
            <a:spLocks noGrp="1"/>
          </p:cNvSpPr>
          <p:nvPr>
            <p:ph type="sldNum" sz="quarter" idx="12"/>
          </p:nvPr>
        </p:nvSpPr>
        <p:spPr/>
        <p:txBody>
          <a:bodyPr/>
          <a:lstStyle>
            <a:lvl1pPr>
              <a:defRPr>
                <a:latin typeface="Lato" panose="020F0502020204030203" pitchFamily="34" charset="0"/>
              </a:defRPr>
            </a:lvl1pPr>
          </a:lstStyle>
          <a:p>
            <a:fld id="{D22B2322-AA49-4E44-89E8-8F259D5E65DE}" type="slidenum">
              <a:rPr lang="en-US" smtClean="0"/>
              <a:pPr/>
              <a:t>‹#›</a:t>
            </a:fld>
            <a:endParaRPr lang="en-US"/>
          </a:p>
        </p:txBody>
      </p:sp>
    </p:spTree>
    <p:extLst>
      <p:ext uri="{BB962C8B-B14F-4D97-AF65-F5344CB8AC3E}">
        <p14:creationId xmlns:p14="http://schemas.microsoft.com/office/powerpoint/2010/main" val="2886333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4044337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469904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3378321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10882"/>
            <a:ext cx="2949575" cy="1647646"/>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1130060"/>
            <a:ext cx="4629150" cy="47309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458528"/>
            <a:ext cx="2949575" cy="34104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3368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jp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4EE717-701A-400E-BB57-CD42056B53B4}" type="datetime1">
              <a:rPr lang="en-US" smtClean="0"/>
              <a:t>2/18/2022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1A5EF4-B6CD-4B89-BAFD-D95703A0F55D}" type="slidenum">
              <a:rPr lang="en-US" smtClean="0"/>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13880074"/>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804672"/>
            <a:ext cx="7886700" cy="72220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526875"/>
            <a:ext cx="7886700" cy="46500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latin typeface="Lato Light" panose="020F0302020204030203" pitchFamily="34" charset="0"/>
              </a:defRPr>
            </a:lvl1pPr>
          </a:lstStyle>
          <a:p>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solidFill>
                <a:latin typeface="Lato Light" panose="020F0302020204030203" pitchFamily="34" charset="0"/>
              </a:defRPr>
            </a:lvl1pPr>
          </a:lstStyle>
          <a:p>
            <a:fld id="{D22B2322-AA49-4E44-89E8-8F259D5E65DE}" type="slidenum">
              <a:rPr lang="en-US" smtClean="0"/>
              <a:pPr/>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1"/>
            <a:ext cx="9144002" cy="822960"/>
          </a:xfrm>
          <a:prstGeom prst="rect">
            <a:avLst/>
          </a:prstGeom>
        </p:spPr>
      </p:pic>
      <p:pic>
        <p:nvPicPr>
          <p:cNvPr id="8" name="Picture 7"/>
          <p:cNvPicPr>
            <a:picLocks noChangeAspect="1"/>
          </p:cNvPicPr>
          <p:nvPr userDrawn="1"/>
        </p:nvPicPr>
        <p:blipFill>
          <a:blip r:embed="rId14">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602772" y="6427340"/>
            <a:ext cx="1865460" cy="223144"/>
          </a:xfrm>
          <a:prstGeom prst="rect">
            <a:avLst/>
          </a:prstGeom>
        </p:spPr>
      </p:pic>
    </p:spTree>
    <p:extLst>
      <p:ext uri="{BB962C8B-B14F-4D97-AF65-F5344CB8AC3E}">
        <p14:creationId xmlns:p14="http://schemas.microsoft.com/office/powerpoint/2010/main" val="29185801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ftr="0" dt="0"/>
  <p:txStyles>
    <p:titleStyle>
      <a:lvl1pPr algn="l" defTabSz="914400" rtl="0" eaLnBrk="1" latinLnBrk="0" hangingPunct="1">
        <a:lnSpc>
          <a:spcPct val="90000"/>
        </a:lnSpc>
        <a:spcBef>
          <a:spcPct val="0"/>
        </a:spcBef>
        <a:buNone/>
        <a:defRPr sz="2000" kern="1200">
          <a:solidFill>
            <a:schemeClr val="tx1"/>
          </a:solidFill>
          <a:latin typeface="Lato Black" panose="020F0A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fnb-online.com/Learn"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3054350"/>
            <a:ext cx="6627304" cy="1301750"/>
          </a:xfrm>
        </p:spPr>
        <p:txBody>
          <a:bodyPr/>
          <a:lstStyle/>
          <a:p>
            <a:r>
              <a:rPr lang="en-US" dirty="0">
                <a:solidFill>
                  <a:schemeClr val="bg1"/>
                </a:solidFill>
                <a:latin typeface="Lato Black" panose="020F0A02020204030203" pitchFamily="34" charset="0"/>
              </a:rPr>
              <a:t>Credit Cards</a:t>
            </a:r>
          </a:p>
        </p:txBody>
      </p:sp>
    </p:spTree>
    <p:extLst>
      <p:ext uri="{BB962C8B-B14F-4D97-AF65-F5344CB8AC3E}">
        <p14:creationId xmlns:p14="http://schemas.microsoft.com/office/powerpoint/2010/main" val="1542185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25220"/>
            <a:ext cx="7886700" cy="722203"/>
          </a:xfrm>
        </p:spPr>
        <p:txBody>
          <a:bodyPr>
            <a:normAutofit/>
          </a:bodyPr>
          <a:lstStyle/>
          <a:p>
            <a:r>
              <a:rPr lang="en-US" sz="2800" b="1" dirty="0">
                <a:solidFill>
                  <a:srgbClr val="66789C"/>
                </a:solidFill>
              </a:rPr>
              <a:t>Types of Credit Cards</a:t>
            </a:r>
          </a:p>
        </p:txBody>
      </p:sp>
      <p:sp>
        <p:nvSpPr>
          <p:cNvPr id="3" name="Content Placeholder 2"/>
          <p:cNvSpPr>
            <a:spLocks noGrp="1"/>
          </p:cNvSpPr>
          <p:nvPr>
            <p:ph idx="1"/>
          </p:nvPr>
        </p:nvSpPr>
        <p:spPr>
          <a:xfrm>
            <a:off x="628650" y="1526875"/>
            <a:ext cx="7886700" cy="4526453"/>
          </a:xfrm>
        </p:spPr>
        <p:txBody>
          <a:bodyPr vert="horz" lIns="91440" tIns="45720" rIns="91440" bIns="45720" rtlCol="0" anchor="t">
            <a:normAutofit/>
          </a:bodyPr>
          <a:lstStyle/>
          <a:p>
            <a:pPr marL="0" indent="0">
              <a:buNone/>
            </a:pPr>
            <a:r>
              <a:rPr lang="en-US" sz="1800" dirty="0">
                <a:latin typeface="Helvetica LT Std Light" panose="020B0403020202020204" pitchFamily="34" charset="0"/>
              </a:rPr>
              <a:t>There are many different types of Credit Cards available. It’s important to do your research and find one that fits your lifestyle and needs.</a:t>
            </a:r>
          </a:p>
          <a:p>
            <a:pPr marL="0" indent="0">
              <a:buNone/>
            </a:pPr>
            <a:r>
              <a:rPr lang="en-US" sz="1800" dirty="0">
                <a:latin typeface="Helvetica LT Std Light" panose="020B0403020202020204" pitchFamily="34" charset="0"/>
              </a:rPr>
              <a:t>Different Credit Cards may offer things like:</a:t>
            </a:r>
          </a:p>
          <a:p>
            <a:r>
              <a:rPr lang="en-US" sz="1800" dirty="0">
                <a:latin typeface="Helvetica LT Std Light" panose="020B0403020202020204" pitchFamily="34" charset="0"/>
              </a:rPr>
              <a:t>Low or fixed APR</a:t>
            </a:r>
          </a:p>
          <a:p>
            <a:r>
              <a:rPr lang="en-US" sz="1800" dirty="0">
                <a:latin typeface="Helvetica LT Std Light" panose="020B0403020202020204" pitchFamily="34" charset="0"/>
              </a:rPr>
              <a:t>A grace period</a:t>
            </a:r>
          </a:p>
          <a:p>
            <a:r>
              <a:rPr lang="en-US" sz="1800" dirty="0">
                <a:latin typeface="Helvetica LT Std Light" panose="020B0403020202020204" pitchFamily="34" charset="0"/>
              </a:rPr>
              <a:t>Annual Membership or Participation fees</a:t>
            </a:r>
          </a:p>
          <a:p>
            <a:r>
              <a:rPr lang="en-US" sz="1800" dirty="0">
                <a:latin typeface="Helvetica LT Std Light" panose="020B0403020202020204" pitchFamily="34" charset="0"/>
              </a:rPr>
              <a:t>24-hour customer service</a:t>
            </a:r>
          </a:p>
          <a:p>
            <a:r>
              <a:rPr lang="en-US" sz="1800" dirty="0">
                <a:latin typeface="Helvetica LT Std Light" panose="020B0403020202020204" pitchFamily="34" charset="0"/>
              </a:rPr>
              <a:t>Security features</a:t>
            </a:r>
          </a:p>
          <a:p>
            <a:r>
              <a:rPr lang="en-US" sz="1800" dirty="0">
                <a:latin typeface="Helvetica LT Std Light" panose="020B0403020202020204" pitchFamily="34" charset="0"/>
              </a:rPr>
              <a:t>Rewards and Incentive Programs</a:t>
            </a:r>
          </a:p>
          <a:p>
            <a:pPr lvl="1"/>
            <a:r>
              <a:rPr lang="en-US" sz="1800" dirty="0">
                <a:latin typeface="Helvetica LT Std Light" panose="020B0403020202020204" pitchFamily="34" charset="0"/>
              </a:rPr>
              <a:t>Examples include cash back programs or travel miles</a:t>
            </a:r>
          </a:p>
          <a:p>
            <a:pPr marL="0" indent="0">
              <a:buNone/>
            </a:pPr>
            <a:endParaRPr lang="en-US" sz="1800" dirty="0">
              <a:latin typeface="Helvetica LT Std Light" panose="020B0403020202020204" pitchFamily="34" charset="0"/>
            </a:endParaRPr>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10</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546552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56042"/>
            <a:ext cx="7886700" cy="722203"/>
          </a:xfrm>
        </p:spPr>
        <p:txBody>
          <a:bodyPr>
            <a:normAutofit/>
          </a:bodyPr>
          <a:lstStyle/>
          <a:p>
            <a:r>
              <a:rPr lang="en-US" sz="2800" b="1" dirty="0">
                <a:solidFill>
                  <a:srgbClr val="66789C"/>
                </a:solidFill>
              </a:rPr>
              <a:t>Start Using Good Financial Habits Today</a:t>
            </a:r>
          </a:p>
        </p:txBody>
      </p:sp>
      <p:sp>
        <p:nvSpPr>
          <p:cNvPr id="3" name="Content Placeholder 2"/>
          <p:cNvSpPr>
            <a:spLocks noGrp="1"/>
          </p:cNvSpPr>
          <p:nvPr>
            <p:ph idx="1"/>
          </p:nvPr>
        </p:nvSpPr>
        <p:spPr>
          <a:xfrm>
            <a:off x="628650" y="1578244"/>
            <a:ext cx="7886700" cy="3993081"/>
          </a:xfrm>
        </p:spPr>
        <p:txBody>
          <a:bodyPr>
            <a:normAutofit lnSpcReduction="10000"/>
          </a:bodyPr>
          <a:lstStyle/>
          <a:p>
            <a:pPr>
              <a:spcAft>
                <a:spcPts val="600"/>
              </a:spcAft>
            </a:pPr>
            <a:r>
              <a:rPr lang="en-US" sz="1900" dirty="0">
                <a:latin typeface="Helvetica LT Std Light" panose="020B0403020202020204" pitchFamily="34" charset="0"/>
              </a:rPr>
              <a:t>Prepare a simple budget and always understand where your money is going each month.</a:t>
            </a:r>
          </a:p>
          <a:p>
            <a:pPr>
              <a:spcAft>
                <a:spcPts val="600"/>
              </a:spcAft>
            </a:pPr>
            <a:r>
              <a:rPr lang="en-US" sz="1900" dirty="0">
                <a:latin typeface="Helvetica LT Std Light" panose="020B0403020202020204" pitchFamily="34" charset="0"/>
              </a:rPr>
              <a:t>Pay your credit card on time and </a:t>
            </a:r>
            <a:r>
              <a:rPr lang="en-US" sz="1900" i="1" dirty="0">
                <a:latin typeface="Helvetica LT Std Light" panose="020B0403020202020204" pitchFamily="34" charset="0"/>
              </a:rPr>
              <a:t>more than </a:t>
            </a:r>
            <a:r>
              <a:rPr lang="en-US" sz="1900" dirty="0">
                <a:latin typeface="Helvetica LT Std Light" panose="020B0403020202020204" pitchFamily="34" charset="0"/>
              </a:rPr>
              <a:t>the minimum balance if not </a:t>
            </a:r>
            <a:r>
              <a:rPr lang="en-US" sz="1900" u="sng" dirty="0">
                <a:latin typeface="Helvetica LT Std Light" panose="020B0403020202020204" pitchFamily="34" charset="0"/>
              </a:rPr>
              <a:t>in full</a:t>
            </a:r>
            <a:r>
              <a:rPr lang="en-US" sz="1900" dirty="0">
                <a:latin typeface="Helvetica LT Std Light" panose="020B0403020202020204" pitchFamily="34" charset="0"/>
              </a:rPr>
              <a:t>.</a:t>
            </a:r>
          </a:p>
          <a:p>
            <a:pPr>
              <a:spcAft>
                <a:spcPts val="600"/>
              </a:spcAft>
            </a:pPr>
            <a:r>
              <a:rPr lang="en-US" sz="1900" dirty="0">
                <a:latin typeface="Helvetica LT Std Light" panose="020B0403020202020204" pitchFamily="34" charset="0"/>
              </a:rPr>
              <a:t>Try to </a:t>
            </a:r>
            <a:r>
              <a:rPr lang="en-US" sz="1900" u="sng" dirty="0">
                <a:latin typeface="Helvetica LT Std Light" panose="020B0403020202020204" pitchFamily="34" charset="0"/>
              </a:rPr>
              <a:t>save</a:t>
            </a:r>
            <a:r>
              <a:rPr lang="en-US" sz="1900" dirty="0">
                <a:latin typeface="Helvetica LT Std Light" panose="020B0403020202020204" pitchFamily="34" charset="0"/>
              </a:rPr>
              <a:t> money – every little bit helps and adds up!</a:t>
            </a:r>
          </a:p>
          <a:p>
            <a:pPr>
              <a:spcAft>
                <a:spcPts val="600"/>
              </a:spcAft>
            </a:pPr>
            <a:r>
              <a:rPr lang="en-US" sz="1900" dirty="0">
                <a:latin typeface="Helvetica LT Std Light" panose="020B0403020202020204" pitchFamily="34" charset="0"/>
              </a:rPr>
              <a:t>Think of ways to </a:t>
            </a:r>
            <a:r>
              <a:rPr lang="en-US" sz="1900" u="sng" dirty="0">
                <a:latin typeface="Helvetica LT Std Light" panose="020B0403020202020204" pitchFamily="34" charset="0"/>
              </a:rPr>
              <a:t>decrease</a:t>
            </a:r>
            <a:r>
              <a:rPr lang="en-US" sz="1900" dirty="0">
                <a:latin typeface="Helvetica LT Std Light" panose="020B0403020202020204" pitchFamily="34" charset="0"/>
              </a:rPr>
              <a:t> expenses – again, every dollar helps!</a:t>
            </a:r>
          </a:p>
          <a:p>
            <a:pPr>
              <a:spcAft>
                <a:spcPts val="600"/>
              </a:spcAft>
            </a:pPr>
            <a:r>
              <a:rPr lang="en-US" sz="1900" dirty="0">
                <a:latin typeface="Helvetica LT Std Light" panose="020B0403020202020204" pitchFamily="34" charset="0"/>
              </a:rPr>
              <a:t>Think about what you truly </a:t>
            </a:r>
            <a:r>
              <a:rPr lang="en-US" sz="1900" i="1" dirty="0">
                <a:latin typeface="Helvetica LT Std Light" panose="020B0403020202020204" pitchFamily="34" charset="0"/>
              </a:rPr>
              <a:t>need</a:t>
            </a:r>
            <a:r>
              <a:rPr lang="en-US" sz="1900" dirty="0">
                <a:latin typeface="Helvetica LT Std Light" panose="020B0403020202020204" pitchFamily="34" charset="0"/>
              </a:rPr>
              <a:t> vs. what you </a:t>
            </a:r>
            <a:r>
              <a:rPr lang="en-US" sz="1900" i="1" dirty="0">
                <a:latin typeface="Helvetica LT Std Light" panose="020B0403020202020204" pitchFamily="34" charset="0"/>
              </a:rPr>
              <a:t>want</a:t>
            </a:r>
            <a:r>
              <a:rPr lang="en-US" sz="1900" dirty="0">
                <a:latin typeface="Helvetica LT Std Light" panose="020B0403020202020204" pitchFamily="34" charset="0"/>
              </a:rPr>
              <a:t> or would like to have.</a:t>
            </a:r>
          </a:p>
          <a:p>
            <a:pPr>
              <a:spcAft>
                <a:spcPts val="600"/>
              </a:spcAft>
            </a:pPr>
            <a:r>
              <a:rPr lang="en-US" sz="1900" dirty="0">
                <a:latin typeface="Helvetica LT Std Light" panose="020B0403020202020204" pitchFamily="34" charset="0"/>
              </a:rPr>
              <a:t>The good or bad financial habits you learn today will impact you over your lifetime.</a:t>
            </a:r>
          </a:p>
          <a:p>
            <a:pPr>
              <a:spcAft>
                <a:spcPts val="600"/>
              </a:spcAft>
            </a:pPr>
            <a:r>
              <a:rPr lang="en-US" sz="1900" dirty="0">
                <a:latin typeface="Helvetica LT Std Light" panose="020B0403020202020204" pitchFamily="34" charset="0"/>
              </a:rPr>
              <a:t>Be smart!</a:t>
            </a:r>
          </a:p>
          <a:p>
            <a:pPr marL="0" indent="0">
              <a:buNone/>
            </a:pPr>
            <a:endParaRPr lang="en-US" sz="1600" dirty="0"/>
          </a:p>
          <a:p>
            <a:pPr marL="2743200" lvl="6" indent="0">
              <a:buNone/>
            </a:pPr>
            <a:endParaRPr lang="en-US" sz="2200" dirty="0"/>
          </a:p>
          <a:p>
            <a:pPr marL="0" indent="0">
              <a:buNone/>
            </a:pPr>
            <a:endParaRPr lang="en-US" sz="1600" dirty="0"/>
          </a:p>
          <a:p>
            <a:pPr marL="0" indent="0">
              <a:buNone/>
            </a:pPr>
            <a:endParaRPr lang="en-US" sz="1600" dirty="0"/>
          </a:p>
        </p:txBody>
      </p:sp>
      <p:sp>
        <p:nvSpPr>
          <p:cNvPr id="4" name="Slide Number Placeholder 3"/>
          <p:cNvSpPr>
            <a:spLocks noGrp="1"/>
          </p:cNvSpPr>
          <p:nvPr>
            <p:ph type="sldNum" sz="quarter" idx="12"/>
          </p:nvPr>
        </p:nvSpPr>
        <p:spPr>
          <a:xfrm>
            <a:off x="7709482" y="6356350"/>
            <a:ext cx="805867" cy="365125"/>
          </a:xfrm>
        </p:spPr>
        <p:txBody>
          <a:bodyPr/>
          <a:lstStyle/>
          <a:p>
            <a:fld id="{D22B2322-AA49-4E44-89E8-8F259D5E65DE}" type="slidenum">
              <a:rPr lang="en-US" smtClean="0"/>
              <a:t>11</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1159167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809" y="904917"/>
            <a:ext cx="8086381" cy="722203"/>
          </a:xfrm>
        </p:spPr>
        <p:txBody>
          <a:bodyPr>
            <a:noAutofit/>
          </a:bodyPr>
          <a:lstStyle/>
          <a:p>
            <a:r>
              <a:rPr lang="en-US" sz="2800" b="1" dirty="0">
                <a:solidFill>
                  <a:srgbClr val="66789C"/>
                </a:solidFill>
              </a:rPr>
              <a:t>First National Bank – Available Online Resources </a:t>
            </a:r>
          </a:p>
        </p:txBody>
      </p:sp>
      <p:sp>
        <p:nvSpPr>
          <p:cNvPr id="3" name="Content Placeholder 2"/>
          <p:cNvSpPr>
            <a:spLocks noGrp="1"/>
          </p:cNvSpPr>
          <p:nvPr>
            <p:ph idx="1"/>
          </p:nvPr>
        </p:nvSpPr>
        <p:spPr>
          <a:xfrm>
            <a:off x="533899" y="1639500"/>
            <a:ext cx="7886700" cy="3221514"/>
          </a:xfrm>
        </p:spPr>
        <p:txBody>
          <a:bodyPr>
            <a:normAutofit/>
          </a:bodyPr>
          <a:lstStyle/>
          <a:p>
            <a:r>
              <a:rPr lang="en-US" sz="1800" dirty="0">
                <a:latin typeface="Helvetica LT Std Light" panose="020B0403020202020204" pitchFamily="34" charset="0"/>
              </a:rPr>
              <a:t>Visit the FNB website at </a:t>
            </a:r>
            <a:r>
              <a:rPr lang="en-US" sz="1800" dirty="0">
                <a:latin typeface="Helvetica LT Std Light" panose="020B0403020202020204" pitchFamily="34" charset="0"/>
                <a:hlinkClick r:id="rId2"/>
              </a:rPr>
              <a:t>www.fnb-online.com/Learn</a:t>
            </a:r>
            <a:endParaRPr lang="en-US" sz="1800" dirty="0">
              <a:latin typeface="Helvetica LT Std Light" panose="020B0403020202020204" pitchFamily="34" charset="0"/>
            </a:endParaRPr>
          </a:p>
          <a:p>
            <a:r>
              <a:rPr lang="en-US" sz="1800">
                <a:latin typeface="Helvetica LT Std Light" panose="020B0403020202020204" pitchFamily="34" charset="0"/>
              </a:rPr>
              <a:t>Video resources are </a:t>
            </a:r>
            <a:r>
              <a:rPr lang="en-US" sz="1800" dirty="0">
                <a:latin typeface="Helvetica LT Std Light" panose="020B0403020202020204" pitchFamily="34" charset="0"/>
              </a:rPr>
              <a:t>available to help you better manage your checking account, improve your credit score, etc. </a:t>
            </a:r>
          </a:p>
          <a:p>
            <a:r>
              <a:rPr lang="en-US" sz="1800" dirty="0">
                <a:latin typeface="Helvetica LT Std Light" panose="020B0403020202020204" pitchFamily="34" charset="0"/>
              </a:rPr>
              <a:t>Explore our self-study financial tracks that include:</a:t>
            </a:r>
          </a:p>
          <a:p>
            <a:pPr lvl="1"/>
            <a:r>
              <a:rPr lang="en-US" sz="1800" dirty="0">
                <a:latin typeface="Helvetica LT Std Light" panose="020B0403020202020204" pitchFamily="34" charset="0"/>
              </a:rPr>
              <a:t>Financial Basics</a:t>
            </a:r>
          </a:p>
          <a:p>
            <a:pPr lvl="1"/>
            <a:r>
              <a:rPr lang="en-US" sz="1800" dirty="0">
                <a:latin typeface="Helvetica LT Std Light" panose="020B0403020202020204" pitchFamily="34" charset="0"/>
              </a:rPr>
              <a:t>Major Life Transactions</a:t>
            </a:r>
          </a:p>
          <a:p>
            <a:pPr lvl="1"/>
            <a:r>
              <a:rPr lang="en-US" sz="1800" dirty="0">
                <a:latin typeface="Helvetica LT Std Light" panose="020B0403020202020204" pitchFamily="34" charset="0"/>
              </a:rPr>
              <a:t>Paying for College</a:t>
            </a:r>
          </a:p>
          <a:p>
            <a:pPr lvl="1"/>
            <a:r>
              <a:rPr lang="en-US" sz="1800" dirty="0">
                <a:latin typeface="Helvetica LT Std Light" panose="020B0403020202020204" pitchFamily="34" charset="0"/>
              </a:rPr>
              <a:t>Planning for Retirement</a:t>
            </a:r>
          </a:p>
          <a:p>
            <a:r>
              <a:rPr lang="en-US" sz="1800" dirty="0">
                <a:latin typeface="Helvetica LT Std Light" panose="020B0403020202020204" pitchFamily="34" charset="0"/>
              </a:rPr>
              <a:t>Learn at your own pace –</a:t>
            </a:r>
            <a:r>
              <a:rPr lang="en-US" sz="1800" dirty="0">
                <a:solidFill>
                  <a:srgbClr val="66789C"/>
                </a:solidFill>
                <a:latin typeface="Helvetica LT Std Light" panose="020B0403020202020204" pitchFamily="34" charset="0"/>
              </a:rPr>
              <a:t> </a:t>
            </a:r>
            <a:r>
              <a:rPr lang="en-US" sz="1800" b="1" dirty="0">
                <a:solidFill>
                  <a:srgbClr val="66789C"/>
                </a:solidFill>
                <a:latin typeface="Helvetica LT Std Light" panose="020B0403020202020204" pitchFamily="34" charset="0"/>
              </a:rPr>
              <a:t>but learn a lot!</a:t>
            </a:r>
          </a:p>
          <a:p>
            <a:pPr marL="2743200" lvl="6" indent="0">
              <a:buNone/>
            </a:pPr>
            <a:endParaRPr lang="en-US" sz="2000" dirty="0"/>
          </a:p>
          <a:p>
            <a:endParaRPr lang="en-US" sz="1600" dirty="0"/>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12</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3154599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89224B-5CFB-4F6F-94ED-4A04B3D9CAAC}"/>
              </a:ext>
            </a:extLst>
          </p:cNvPr>
          <p:cNvSpPr>
            <a:spLocks noGrp="1"/>
          </p:cNvSpPr>
          <p:nvPr>
            <p:ph idx="1"/>
          </p:nvPr>
        </p:nvSpPr>
        <p:spPr/>
        <p:txBody>
          <a:bodyPr/>
          <a:lstStyle/>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IMPORTANT DISCLOSURES</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First National Bank of Pennsylvania, its parent and affiliates (FNB) do not provide investment, tax, legal, or retirement advice or recommendations. The information presented here is not specific to any individual's personal circumstances. To the extent that this material concerns tax matters, it is not intended or written to be used, and cannot be used, by a taxpayer for the purpose of avoiding penalties that may be imposed by law. Each taxpayer should seek independent advice from a tax professional based on his or her individual circumstances. These materials are provided for general information and educational purposes based upon publicly available information from sources believed to be reliable — we cannot assure the accuracy or completeness of these materials. The information in these materials may change at any time and without notice.</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 </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Prepared by FNB Copyright 2022</a:t>
            </a:r>
          </a:p>
          <a:p>
            <a:pPr marL="0" indent="0">
              <a:buNone/>
            </a:pPr>
            <a:endParaRPr lang="en-US" dirty="0"/>
          </a:p>
        </p:txBody>
      </p:sp>
      <p:sp>
        <p:nvSpPr>
          <p:cNvPr id="4" name="Slide Number Placeholder 3">
            <a:extLst>
              <a:ext uri="{FF2B5EF4-FFF2-40B4-BE49-F238E27FC236}">
                <a16:creationId xmlns:a16="http://schemas.microsoft.com/office/drawing/2014/main" id="{E9B568CC-0DED-4825-9CAF-52AC4AAD9AF8}"/>
              </a:ext>
            </a:extLst>
          </p:cNvPr>
          <p:cNvSpPr>
            <a:spLocks noGrp="1"/>
          </p:cNvSpPr>
          <p:nvPr>
            <p:ph type="sldNum" sz="quarter" idx="12"/>
          </p:nvPr>
        </p:nvSpPr>
        <p:spPr/>
        <p:txBody>
          <a:bodyPr/>
          <a:lstStyle/>
          <a:p>
            <a:fld id="{D22B2322-AA49-4E44-89E8-8F259D5E65DE}" type="slidenum">
              <a:rPr lang="en-US" smtClean="0"/>
              <a:t>13</a:t>
            </a:fld>
            <a:endParaRPr lang="en-US"/>
          </a:p>
        </p:txBody>
      </p:sp>
    </p:spTree>
    <p:extLst>
      <p:ext uri="{BB962C8B-B14F-4D97-AF65-F5344CB8AC3E}">
        <p14:creationId xmlns:p14="http://schemas.microsoft.com/office/powerpoint/2010/main" val="3232139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1896228"/>
            <a:ext cx="7886700" cy="1309507"/>
          </a:xfrm>
        </p:spPr>
        <p:txBody>
          <a:bodyPr anchor="t">
            <a:normAutofit/>
          </a:bodyPr>
          <a:lstStyle/>
          <a:p>
            <a:pPr algn="ctr"/>
            <a:r>
              <a:rPr lang="en-US" dirty="0">
                <a:solidFill>
                  <a:srgbClr val="66789C"/>
                </a:solidFill>
              </a:rPr>
              <a:t>What is a Credit Card?</a:t>
            </a:r>
          </a:p>
        </p:txBody>
      </p:sp>
      <p:sp>
        <p:nvSpPr>
          <p:cNvPr id="4" name="Slide Number Placeholder 3"/>
          <p:cNvSpPr>
            <a:spLocks noGrp="1"/>
          </p:cNvSpPr>
          <p:nvPr>
            <p:ph type="sldNum" sz="quarter" idx="12"/>
          </p:nvPr>
        </p:nvSpPr>
        <p:spPr/>
        <p:txBody>
          <a:bodyPr/>
          <a:lstStyle/>
          <a:p>
            <a:fld id="{D22B2322-AA49-4E44-89E8-8F259D5E65DE}" type="slidenum">
              <a:rPr lang="en-US" smtClean="0"/>
              <a:t>2</a:t>
            </a:fld>
            <a:endParaRPr lang="en-US"/>
          </a:p>
        </p:txBody>
      </p:sp>
      <p:sp>
        <p:nvSpPr>
          <p:cNvPr id="7"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Credit Cards</a:t>
            </a:r>
          </a:p>
        </p:txBody>
      </p:sp>
      <p:sp>
        <p:nvSpPr>
          <p:cNvPr id="6" name="Text Placeholder 5"/>
          <p:cNvSpPr>
            <a:spLocks noGrp="1"/>
          </p:cNvSpPr>
          <p:nvPr>
            <p:ph type="body" idx="1"/>
          </p:nvPr>
        </p:nvSpPr>
        <p:spPr>
          <a:xfrm>
            <a:off x="566160" y="3205735"/>
            <a:ext cx="7886700" cy="1293961"/>
          </a:xfrm>
        </p:spPr>
        <p:txBody>
          <a:bodyPr>
            <a:normAutofit/>
          </a:bodyPr>
          <a:lstStyle/>
          <a:p>
            <a:pPr algn="ctr"/>
            <a:r>
              <a:rPr lang="en-US" sz="1800" dirty="0">
                <a:solidFill>
                  <a:schemeClr val="tx1"/>
                </a:solidFill>
                <a:latin typeface="Helvetica LT Std Light" panose="020B0403020202020204" pitchFamily="34" charset="0"/>
              </a:rPr>
              <a:t>Using *credit is a way to borrow money. Credit Cards may be used to draw on a line of credit to make purchases with the understanding that you will pay that money back later with interest and, sometimes, additional fees.</a:t>
            </a:r>
          </a:p>
        </p:txBody>
      </p:sp>
      <p:sp>
        <p:nvSpPr>
          <p:cNvPr id="2" name="TextBox 1">
            <a:extLst>
              <a:ext uri="{FF2B5EF4-FFF2-40B4-BE49-F238E27FC236}">
                <a16:creationId xmlns:a16="http://schemas.microsoft.com/office/drawing/2014/main" id="{02BDFC2C-7C64-4FBF-B15E-027E1F93DE80}"/>
              </a:ext>
            </a:extLst>
          </p:cNvPr>
          <p:cNvSpPr txBox="1"/>
          <p:nvPr/>
        </p:nvSpPr>
        <p:spPr>
          <a:xfrm>
            <a:off x="566160" y="5523529"/>
            <a:ext cx="7735360" cy="584775"/>
          </a:xfrm>
          <a:prstGeom prst="rect">
            <a:avLst/>
          </a:prstGeom>
          <a:noFill/>
        </p:spPr>
        <p:txBody>
          <a:bodyPr wrap="square" rtlCol="0">
            <a:spAutoFit/>
          </a:bodyPr>
          <a:lstStyle/>
          <a:p>
            <a:r>
              <a:rPr lang="en-US" sz="1600" dirty="0">
                <a:latin typeface="Helvetica LT Std Light" panose="020B0403020202020204" pitchFamily="34" charset="0"/>
              </a:rPr>
              <a:t>*</a:t>
            </a:r>
            <a:r>
              <a:rPr lang="en-US" sz="1600" dirty="0">
                <a:latin typeface="Helvetica LT Std Light" panose="020B0403020202020204" pitchFamily="34" charset="0"/>
                <a:ea typeface="Lato" panose="020F0502020204030203" pitchFamily="34" charset="0"/>
                <a:cs typeface="Lato" panose="020F0502020204030203" pitchFamily="34" charset="0"/>
              </a:rPr>
              <a:t>Credit is the provision of money, goods or services with the expectation of future payment</a:t>
            </a:r>
          </a:p>
        </p:txBody>
      </p:sp>
    </p:spTree>
    <p:extLst>
      <p:ext uri="{BB962C8B-B14F-4D97-AF65-F5344CB8AC3E}">
        <p14:creationId xmlns:p14="http://schemas.microsoft.com/office/powerpoint/2010/main" val="1437736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46151"/>
            <a:ext cx="7886700" cy="722203"/>
          </a:xfrm>
        </p:spPr>
        <p:txBody>
          <a:bodyPr>
            <a:normAutofit/>
          </a:bodyPr>
          <a:lstStyle/>
          <a:p>
            <a:r>
              <a:rPr lang="en-US" sz="2800" b="1" dirty="0">
                <a:solidFill>
                  <a:srgbClr val="66789C"/>
                </a:solidFill>
              </a:rPr>
              <a:t>Credit Cards</a:t>
            </a:r>
          </a:p>
        </p:txBody>
      </p:sp>
      <p:sp>
        <p:nvSpPr>
          <p:cNvPr id="3" name="Content Placeholder 2"/>
          <p:cNvSpPr>
            <a:spLocks noGrp="1"/>
          </p:cNvSpPr>
          <p:nvPr>
            <p:ph idx="1"/>
          </p:nvPr>
        </p:nvSpPr>
        <p:spPr>
          <a:xfrm>
            <a:off x="628650" y="1668354"/>
            <a:ext cx="7534628" cy="4104858"/>
          </a:xfrm>
        </p:spPr>
        <p:txBody>
          <a:bodyPr>
            <a:noAutofit/>
          </a:bodyPr>
          <a:lstStyle/>
          <a:p>
            <a:r>
              <a:rPr lang="en-US" sz="1800" dirty="0">
                <a:latin typeface="Helvetica LT Std Light" panose="020B0403020202020204" pitchFamily="34" charset="0"/>
              </a:rPr>
              <a:t>A </a:t>
            </a:r>
            <a:r>
              <a:rPr lang="en-US" sz="1800" b="1" dirty="0">
                <a:latin typeface="Helvetica LT Std Light" panose="020B0403020202020204" pitchFamily="34" charset="0"/>
              </a:rPr>
              <a:t>Credit Card </a:t>
            </a:r>
            <a:r>
              <a:rPr lang="en-US" sz="1800" dirty="0">
                <a:latin typeface="Helvetica LT Std Light" panose="020B0403020202020204" pitchFamily="34" charset="0"/>
              </a:rPr>
              <a:t>is linked to a pre-approved amount (or line) of credit</a:t>
            </a:r>
          </a:p>
          <a:p>
            <a:r>
              <a:rPr lang="en-US" sz="1800" dirty="0">
                <a:latin typeface="Helvetica LT Std Light" panose="020B0403020202020204" pitchFamily="34" charset="0"/>
              </a:rPr>
              <a:t>When you apply for a credit card, your total line amount is determined based on your credit score and credit risk</a:t>
            </a:r>
          </a:p>
          <a:p>
            <a:r>
              <a:rPr lang="en-US" sz="1800" dirty="0">
                <a:latin typeface="Helvetica LT Std Light" panose="020B0403020202020204" pitchFamily="34" charset="0"/>
              </a:rPr>
              <a:t>A monthly statement is issued each month to the cardholder summarizing card usage and charges for the month and stating the amount that is due for payment</a:t>
            </a:r>
          </a:p>
          <a:p>
            <a:r>
              <a:rPr lang="en-US" sz="1800" dirty="0">
                <a:latin typeface="Helvetica LT Std Light" panose="020B0403020202020204" pitchFamily="34" charset="0"/>
              </a:rPr>
              <a:t>If you do not pay your balance in full, then </a:t>
            </a:r>
            <a:r>
              <a:rPr lang="en-US" sz="1800" i="1" dirty="0">
                <a:latin typeface="Helvetica LT Std Light" panose="020B0403020202020204" pitchFamily="34" charset="0"/>
              </a:rPr>
              <a:t>interest </a:t>
            </a:r>
            <a:r>
              <a:rPr lang="en-US" sz="1800" dirty="0">
                <a:latin typeface="Helvetica LT Std Light" panose="020B0403020202020204" pitchFamily="34" charset="0"/>
              </a:rPr>
              <a:t>is charged on unpaid balances thus increasing the amount you need to eventually pay back </a:t>
            </a:r>
          </a:p>
          <a:p>
            <a:r>
              <a:rPr lang="en-US" sz="1800" dirty="0">
                <a:latin typeface="Helvetica LT Std Light" panose="020B0403020202020204" pitchFamily="34" charset="0"/>
              </a:rPr>
              <a:t>Beware of the “credit card trap!” 25% of college students graduate with more than $5,000 in unpaid credit card debt simply because they make the </a:t>
            </a:r>
            <a:r>
              <a:rPr lang="en-US" sz="1800" u="sng" dirty="0">
                <a:latin typeface="Helvetica LT Std Light" panose="020B0403020202020204" pitchFamily="34" charset="0"/>
              </a:rPr>
              <a:t>minimum monthly payment </a:t>
            </a:r>
            <a:r>
              <a:rPr lang="en-US" sz="1800" dirty="0">
                <a:latin typeface="Helvetica LT Std Light" panose="020B0403020202020204" pitchFamily="34" charset="0"/>
              </a:rPr>
              <a:t>or worse yet — don’t pay at all!</a:t>
            </a:r>
          </a:p>
        </p:txBody>
      </p:sp>
      <p:sp>
        <p:nvSpPr>
          <p:cNvPr id="4" name="Slide Number Placeholder 3"/>
          <p:cNvSpPr>
            <a:spLocks noGrp="1"/>
          </p:cNvSpPr>
          <p:nvPr>
            <p:ph type="sldNum" sz="quarter" idx="12"/>
          </p:nvPr>
        </p:nvSpPr>
        <p:spPr/>
        <p:txBody>
          <a:bodyPr/>
          <a:lstStyle/>
          <a:p>
            <a:fld id="{D22B2322-AA49-4E44-89E8-8F259D5E65DE}" type="slidenum">
              <a:rPr lang="en-US" smtClean="0"/>
              <a:t>3</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21301851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924810"/>
            <a:ext cx="7886700" cy="722203"/>
          </a:xfrm>
        </p:spPr>
        <p:txBody>
          <a:bodyPr>
            <a:normAutofit/>
          </a:bodyPr>
          <a:lstStyle/>
          <a:p>
            <a:r>
              <a:rPr lang="en-US" sz="2800" b="1" dirty="0">
                <a:solidFill>
                  <a:srgbClr val="66789C"/>
                </a:solidFill>
              </a:rPr>
              <a:t>Interest</a:t>
            </a:r>
          </a:p>
        </p:txBody>
      </p:sp>
      <p:sp>
        <p:nvSpPr>
          <p:cNvPr id="6" name="Content Placeholder 5"/>
          <p:cNvSpPr>
            <a:spLocks noGrp="1"/>
          </p:cNvSpPr>
          <p:nvPr>
            <p:ph idx="1"/>
          </p:nvPr>
        </p:nvSpPr>
        <p:spPr>
          <a:xfrm>
            <a:off x="628650" y="1647013"/>
            <a:ext cx="7886700" cy="3433181"/>
          </a:xfrm>
        </p:spPr>
        <p:txBody>
          <a:bodyPr vert="horz" lIns="91440" tIns="45720" rIns="91440" bIns="45720" rtlCol="0" anchor="t">
            <a:normAutofit/>
          </a:bodyPr>
          <a:lstStyle/>
          <a:p>
            <a:pPr marL="0" indent="0">
              <a:buNone/>
            </a:pPr>
            <a:r>
              <a:rPr lang="en-US" sz="1800" dirty="0">
                <a:latin typeface="Helvetica LT Std Light" panose="020B0403020202020204" pitchFamily="34" charset="0"/>
              </a:rPr>
              <a:t>If you don’t pay off the balance of your credit card within your grace period, you will be charged interest.</a:t>
            </a:r>
          </a:p>
          <a:p>
            <a:r>
              <a:rPr lang="en-US" sz="1800" dirty="0">
                <a:latin typeface="Helvetica LT Std Light" panose="020B0403020202020204" pitchFamily="34" charset="0"/>
              </a:rPr>
              <a:t>The grace period is the time between the last day of your billing cycle and the date payment is due. Your bill must be mailed or delivered at least 21 days before the payment is due, allowing flexibility to make a payment within that time frame.</a:t>
            </a:r>
          </a:p>
          <a:p>
            <a:r>
              <a:rPr lang="en-US" sz="1800" dirty="0">
                <a:latin typeface="Helvetica LT Std Light" panose="020B0403020202020204" pitchFamily="34" charset="0"/>
              </a:rPr>
              <a:t>Interest on a Credit Card is also known as an Annual Percentage Rate, or APR</a:t>
            </a:r>
          </a:p>
          <a:p>
            <a:r>
              <a:rPr lang="en-US" sz="1800" dirty="0">
                <a:latin typeface="Helvetica LT Std Light" panose="020B0403020202020204" pitchFamily="34" charset="0"/>
              </a:rPr>
              <a:t>APRs can be fixed (unchanging), or variable. A variable APR can increase or decrease overtime according to the market.</a:t>
            </a:r>
          </a:p>
        </p:txBody>
      </p:sp>
      <p:sp>
        <p:nvSpPr>
          <p:cNvPr id="4" name="Slide Number Placeholder 3"/>
          <p:cNvSpPr>
            <a:spLocks noGrp="1"/>
          </p:cNvSpPr>
          <p:nvPr>
            <p:ph type="sldNum" sz="quarter" idx="12"/>
          </p:nvPr>
        </p:nvSpPr>
        <p:spPr/>
        <p:txBody>
          <a:bodyPr/>
          <a:lstStyle/>
          <a:p>
            <a:fld id="{D22B2322-AA49-4E44-89E8-8F259D5E65DE}" type="slidenum">
              <a:rPr lang="en-US" smtClean="0"/>
              <a:t>4</a:t>
            </a:fld>
            <a:endParaRPr lang="en-US"/>
          </a:p>
        </p:txBody>
      </p:sp>
      <p:sp>
        <p:nvSpPr>
          <p:cNvPr id="7"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1772419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55110"/>
            <a:ext cx="7886700" cy="722203"/>
          </a:xfrm>
        </p:spPr>
        <p:txBody>
          <a:bodyPr>
            <a:normAutofit/>
          </a:bodyPr>
          <a:lstStyle/>
          <a:p>
            <a:r>
              <a:rPr lang="en-US" sz="2800" b="1" dirty="0">
                <a:solidFill>
                  <a:srgbClr val="66789C"/>
                </a:solidFill>
              </a:rPr>
              <a:t>Stay Within Your Means</a:t>
            </a:r>
          </a:p>
        </p:txBody>
      </p:sp>
      <p:sp>
        <p:nvSpPr>
          <p:cNvPr id="3" name="Content Placeholder 2"/>
          <p:cNvSpPr>
            <a:spLocks noGrp="1"/>
          </p:cNvSpPr>
          <p:nvPr>
            <p:ph idx="1"/>
          </p:nvPr>
        </p:nvSpPr>
        <p:spPr>
          <a:xfrm>
            <a:off x="628650" y="1726650"/>
            <a:ext cx="7816707" cy="2290181"/>
          </a:xfrm>
        </p:spPr>
        <p:txBody>
          <a:bodyPr>
            <a:noAutofit/>
          </a:bodyPr>
          <a:lstStyle/>
          <a:p>
            <a:pPr marL="0" indent="0">
              <a:buNone/>
            </a:pPr>
            <a:r>
              <a:rPr lang="en-US" sz="1800" dirty="0">
                <a:latin typeface="Helvetica LT Std Light" panose="020B0403020202020204" pitchFamily="34" charset="0"/>
              </a:rPr>
              <a:t>With a “buy now, pay later” mentality, Credit Cards can enable overspending.</a:t>
            </a:r>
          </a:p>
          <a:p>
            <a:pPr marL="0" indent="0">
              <a:buNone/>
            </a:pPr>
            <a:r>
              <a:rPr lang="en-US" sz="1800" dirty="0">
                <a:latin typeface="Helvetica LT Std Light" panose="020B0403020202020204" pitchFamily="34" charset="0"/>
              </a:rPr>
              <a:t>Stay within your budget and keep “wants” vs. “needs” in mind. Using your credit card to buy something you want that you can’t pay off right away will cost you more money through interest and affect your credit score.</a:t>
            </a:r>
          </a:p>
          <a:p>
            <a:endParaRPr lang="en-US" sz="2000" dirty="0"/>
          </a:p>
        </p:txBody>
      </p:sp>
      <p:sp>
        <p:nvSpPr>
          <p:cNvPr id="4" name="Slide Number Placeholder 3"/>
          <p:cNvSpPr>
            <a:spLocks noGrp="1"/>
          </p:cNvSpPr>
          <p:nvPr>
            <p:ph type="sldNum" sz="quarter" idx="12"/>
          </p:nvPr>
        </p:nvSpPr>
        <p:spPr/>
        <p:txBody>
          <a:bodyPr/>
          <a:lstStyle/>
          <a:p>
            <a:fld id="{D22B2322-AA49-4E44-89E8-8F259D5E65DE}" type="slidenum">
              <a:rPr lang="en-US" smtClean="0"/>
              <a:t>5</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3520391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69896"/>
            <a:ext cx="7886700" cy="722203"/>
          </a:xfrm>
        </p:spPr>
        <p:txBody>
          <a:bodyPr>
            <a:noAutofit/>
          </a:bodyPr>
          <a:lstStyle/>
          <a:p>
            <a:r>
              <a:rPr lang="en-US" sz="2800" dirty="0">
                <a:solidFill>
                  <a:srgbClr val="66789C"/>
                </a:solidFill>
              </a:rPr>
              <a:t>Understanding the Principle of </a:t>
            </a:r>
            <a:br>
              <a:rPr lang="en-US" sz="2800" dirty="0">
                <a:solidFill>
                  <a:srgbClr val="66789C"/>
                </a:solidFill>
              </a:rPr>
            </a:br>
            <a:r>
              <a:rPr lang="en-US" sz="2800" dirty="0">
                <a:solidFill>
                  <a:srgbClr val="66789C"/>
                </a:solidFill>
              </a:rPr>
              <a:t>“Wants vs. Needs”</a:t>
            </a:r>
          </a:p>
        </p:txBody>
      </p:sp>
      <p:sp>
        <p:nvSpPr>
          <p:cNvPr id="3" name="Content Placeholder 2"/>
          <p:cNvSpPr>
            <a:spLocks noGrp="1"/>
          </p:cNvSpPr>
          <p:nvPr>
            <p:ph idx="1"/>
          </p:nvPr>
        </p:nvSpPr>
        <p:spPr>
          <a:xfrm>
            <a:off x="628650" y="2022374"/>
            <a:ext cx="7651284" cy="3419069"/>
          </a:xfrm>
        </p:spPr>
        <p:txBody>
          <a:bodyPr>
            <a:noAutofit/>
          </a:bodyPr>
          <a:lstStyle/>
          <a:p>
            <a:r>
              <a:rPr lang="en-US" sz="1800" dirty="0">
                <a:latin typeface="Helvetica LT Std Light" panose="020B0403020202020204" pitchFamily="34" charset="0"/>
              </a:rPr>
              <a:t>What are some examples of a </a:t>
            </a:r>
            <a:r>
              <a:rPr lang="en-US" sz="1800" b="1" dirty="0">
                <a:solidFill>
                  <a:srgbClr val="66789C"/>
                </a:solidFill>
                <a:latin typeface="Helvetica LT Std Light" panose="020B0403020202020204" pitchFamily="34" charset="0"/>
              </a:rPr>
              <a:t>want</a:t>
            </a:r>
            <a:r>
              <a:rPr lang="en-US" sz="1800" dirty="0">
                <a:latin typeface="Helvetica LT Std Light" panose="020B0403020202020204" pitchFamily="34" charset="0"/>
              </a:rPr>
              <a:t> vs. a </a:t>
            </a:r>
            <a:r>
              <a:rPr lang="en-US" sz="1800" b="1" dirty="0">
                <a:solidFill>
                  <a:srgbClr val="66789C"/>
                </a:solidFill>
                <a:latin typeface="Helvetica LT Std Light" panose="020B0403020202020204" pitchFamily="34" charset="0"/>
              </a:rPr>
              <a:t>need</a:t>
            </a:r>
            <a:r>
              <a:rPr lang="en-US" sz="1800" dirty="0">
                <a:latin typeface="Helvetica LT Std Light" panose="020B0403020202020204" pitchFamily="34" charset="0"/>
              </a:rPr>
              <a:t>?</a:t>
            </a:r>
          </a:p>
          <a:p>
            <a:r>
              <a:rPr lang="en-US" sz="1800" dirty="0">
                <a:latin typeface="Helvetica LT Std Light" panose="020B0403020202020204" pitchFamily="34" charset="0"/>
              </a:rPr>
              <a:t>Questions you should always ask yourself...</a:t>
            </a:r>
          </a:p>
          <a:p>
            <a:pPr lvl="1"/>
            <a:r>
              <a:rPr lang="en-US" sz="1800" dirty="0">
                <a:latin typeface="Helvetica LT Std Light" panose="020B0403020202020204" pitchFamily="34" charset="0"/>
              </a:rPr>
              <a:t>How will I pay for this?</a:t>
            </a:r>
          </a:p>
          <a:p>
            <a:pPr lvl="1"/>
            <a:r>
              <a:rPr lang="en-US" sz="1800" dirty="0">
                <a:latin typeface="Helvetica LT Std Light" panose="020B0403020202020204" pitchFamily="34" charset="0"/>
              </a:rPr>
              <a:t>Do I really </a:t>
            </a:r>
            <a:r>
              <a:rPr lang="en-US" sz="1800" i="1" dirty="0">
                <a:latin typeface="Helvetica LT Std Light" panose="020B0403020202020204" pitchFamily="34" charset="0"/>
              </a:rPr>
              <a:t>need</a:t>
            </a:r>
            <a:r>
              <a:rPr lang="en-US" sz="1800" dirty="0">
                <a:latin typeface="Helvetica LT Std Light" panose="020B0403020202020204" pitchFamily="34" charset="0"/>
              </a:rPr>
              <a:t> to purchase this item or service?</a:t>
            </a:r>
          </a:p>
          <a:p>
            <a:pPr lvl="1"/>
            <a:r>
              <a:rPr lang="en-US" sz="1800" dirty="0">
                <a:latin typeface="Helvetica LT Std Light" panose="020B0403020202020204" pitchFamily="34" charset="0"/>
              </a:rPr>
              <a:t>Can I postpone this purchase?</a:t>
            </a:r>
          </a:p>
          <a:p>
            <a:pPr lvl="1"/>
            <a:r>
              <a:rPr lang="en-US" sz="1800" dirty="0">
                <a:latin typeface="Helvetica LT Std Light" panose="020B0403020202020204" pitchFamily="34" charset="0"/>
              </a:rPr>
              <a:t>Am I making this purchase just to keep up with my friends?</a:t>
            </a:r>
          </a:p>
          <a:p>
            <a:pPr lvl="1"/>
            <a:r>
              <a:rPr lang="en-US" sz="1800" dirty="0">
                <a:latin typeface="Helvetica LT Std Light" panose="020B0403020202020204" pitchFamily="34" charset="0"/>
              </a:rPr>
              <a:t>Is there a less expensive alternative?</a:t>
            </a:r>
          </a:p>
          <a:p>
            <a:pPr marL="457200" lvl="1" indent="0">
              <a:buNone/>
            </a:pPr>
            <a:endParaRPr lang="en-US" sz="2000" dirty="0"/>
          </a:p>
          <a:p>
            <a:pPr marL="0" indent="0">
              <a:buNone/>
            </a:pPr>
            <a:endParaRPr lang="en-US" sz="2000" dirty="0"/>
          </a:p>
        </p:txBody>
      </p:sp>
      <p:sp>
        <p:nvSpPr>
          <p:cNvPr id="4" name="Slide Number Placeholder 3"/>
          <p:cNvSpPr>
            <a:spLocks noGrp="1"/>
          </p:cNvSpPr>
          <p:nvPr>
            <p:ph type="sldNum" sz="quarter" idx="12"/>
          </p:nvPr>
        </p:nvSpPr>
        <p:spPr/>
        <p:txBody>
          <a:bodyPr/>
          <a:lstStyle/>
          <a:p>
            <a:fld id="{D22B2322-AA49-4E44-89E8-8F259D5E65DE}" type="slidenum">
              <a:rPr lang="en-US" smtClean="0"/>
              <a:t>6</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2744730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17686"/>
            <a:ext cx="7886700" cy="722203"/>
          </a:xfrm>
        </p:spPr>
        <p:txBody>
          <a:bodyPr>
            <a:normAutofit/>
          </a:bodyPr>
          <a:lstStyle/>
          <a:p>
            <a:r>
              <a:rPr lang="en-US" sz="2800" b="1" dirty="0">
                <a:solidFill>
                  <a:srgbClr val="66789C"/>
                </a:solidFill>
              </a:rPr>
              <a:t>What is a Credit Score?</a:t>
            </a:r>
          </a:p>
        </p:txBody>
      </p:sp>
      <p:sp>
        <p:nvSpPr>
          <p:cNvPr id="3" name="Content Placeholder 2"/>
          <p:cNvSpPr>
            <a:spLocks noGrp="1"/>
          </p:cNvSpPr>
          <p:nvPr>
            <p:ph idx="1"/>
          </p:nvPr>
        </p:nvSpPr>
        <p:spPr>
          <a:xfrm>
            <a:off x="628650" y="1646187"/>
            <a:ext cx="7743563" cy="4526453"/>
          </a:xfrm>
        </p:spPr>
        <p:txBody>
          <a:bodyPr>
            <a:noAutofit/>
          </a:bodyPr>
          <a:lstStyle/>
          <a:p>
            <a:pPr marL="0" indent="0">
              <a:buNone/>
            </a:pPr>
            <a:r>
              <a:rPr lang="en-US" sz="1800" dirty="0">
                <a:latin typeface="Helvetica LT Std Light" panose="020B0403020202020204" pitchFamily="34" charset="0"/>
              </a:rPr>
              <a:t>A credit score is a three-digit number that represents the creditworthiness of an individual</a:t>
            </a:r>
            <a:r>
              <a:rPr lang="en-US" sz="1800" dirty="0">
                <a:effectLst/>
                <a:latin typeface="Calibri" panose="020F0502020204030204" pitchFamily="34" charset="0"/>
                <a:ea typeface="Calibri" panose="020F0502020204030204" pitchFamily="34" charset="0"/>
              </a:rPr>
              <a:t> —</a:t>
            </a:r>
            <a:r>
              <a:rPr lang="en-US" sz="1800" dirty="0">
                <a:latin typeface="Helvetica LT Std Light" panose="020B0403020202020204" pitchFamily="34" charset="0"/>
              </a:rPr>
              <a:t> how likely they are to pay. You can strengthen your credit score by paying your bill on time.</a:t>
            </a:r>
          </a:p>
          <a:p>
            <a:pPr marL="0" indent="0">
              <a:buNone/>
            </a:pPr>
            <a:r>
              <a:rPr lang="en-US" sz="1800" dirty="0">
                <a:latin typeface="Helvetica LT Std Light" panose="020B0403020202020204" pitchFamily="34" charset="0"/>
              </a:rPr>
              <a:t>Credit Scores are made up of the following:</a:t>
            </a:r>
          </a:p>
          <a:p>
            <a:r>
              <a:rPr lang="en-US" sz="1800" dirty="0">
                <a:latin typeface="Helvetica LT Std Light" panose="020B0403020202020204" pitchFamily="34" charset="0"/>
              </a:rPr>
              <a:t>Payment History – 35%</a:t>
            </a:r>
          </a:p>
          <a:p>
            <a:r>
              <a:rPr lang="en-US" sz="1800" dirty="0">
                <a:latin typeface="Helvetica LT Std Light" panose="020B0403020202020204" pitchFamily="34" charset="0"/>
              </a:rPr>
              <a:t>The amount you owe to all lenders – 30%</a:t>
            </a:r>
          </a:p>
          <a:p>
            <a:r>
              <a:rPr lang="en-US" sz="1800" dirty="0">
                <a:latin typeface="Helvetica LT Std Light" panose="020B0403020202020204" pitchFamily="34" charset="0"/>
              </a:rPr>
              <a:t>The length of your credit history –  15% (It pays to maintain your credit relationships.)</a:t>
            </a:r>
          </a:p>
          <a:p>
            <a:r>
              <a:rPr lang="en-US" sz="1800" dirty="0">
                <a:latin typeface="Helvetica LT Std Light" panose="020B0403020202020204" pitchFamily="34" charset="0"/>
              </a:rPr>
              <a:t>Number of credit applications you fill out – 20% (Limiting the number of credit cards you have and apply for should help your score.) </a:t>
            </a:r>
          </a:p>
          <a:p>
            <a:pPr marL="0" indent="0">
              <a:buNone/>
            </a:pPr>
            <a:endParaRPr lang="en-US" sz="3600" dirty="0"/>
          </a:p>
        </p:txBody>
      </p:sp>
      <p:sp>
        <p:nvSpPr>
          <p:cNvPr id="4" name="Slide Number Placeholder 3"/>
          <p:cNvSpPr>
            <a:spLocks noGrp="1"/>
          </p:cNvSpPr>
          <p:nvPr>
            <p:ph type="sldNum" sz="quarter" idx="12"/>
          </p:nvPr>
        </p:nvSpPr>
        <p:spPr/>
        <p:txBody>
          <a:bodyPr/>
          <a:lstStyle/>
          <a:p>
            <a:fld id="{D22B2322-AA49-4E44-89E8-8F259D5E65DE}" type="slidenum">
              <a:rPr lang="en-US" smtClean="0"/>
              <a:t>7</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3746445590"/>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90564"/>
            <a:ext cx="7886700" cy="722203"/>
          </a:xfrm>
        </p:spPr>
        <p:txBody>
          <a:bodyPr>
            <a:normAutofit/>
          </a:bodyPr>
          <a:lstStyle/>
          <a:p>
            <a:r>
              <a:rPr lang="en-US" sz="2800" b="1" dirty="0">
                <a:solidFill>
                  <a:srgbClr val="66789C"/>
                </a:solidFill>
              </a:rPr>
              <a:t>How does my credit score affect me?</a:t>
            </a:r>
          </a:p>
        </p:txBody>
      </p:sp>
      <p:sp>
        <p:nvSpPr>
          <p:cNvPr id="3" name="Content Placeholder 2"/>
          <p:cNvSpPr>
            <a:spLocks noGrp="1"/>
          </p:cNvSpPr>
          <p:nvPr>
            <p:ph idx="1"/>
          </p:nvPr>
        </p:nvSpPr>
        <p:spPr>
          <a:xfrm>
            <a:off x="628650" y="1612767"/>
            <a:ext cx="7886700" cy="4526453"/>
          </a:xfrm>
        </p:spPr>
        <p:txBody>
          <a:bodyPr vert="horz" lIns="91440" tIns="45720" rIns="91440" bIns="45720" rtlCol="0" anchor="t">
            <a:normAutofit/>
          </a:bodyPr>
          <a:lstStyle/>
          <a:p>
            <a:pPr marL="0" indent="0">
              <a:buNone/>
            </a:pPr>
            <a:r>
              <a:rPr lang="en-US" sz="1800" dirty="0">
                <a:latin typeface="Helvetica LT Std Light" panose="020B0403020202020204" pitchFamily="34" charset="0"/>
              </a:rPr>
              <a:t>Your credit score can have a big impact on your life and your finances. The higher your score, the better off you’ll be.</a:t>
            </a:r>
          </a:p>
          <a:p>
            <a:pPr marL="0" indent="0">
              <a:buNone/>
            </a:pPr>
            <a:endParaRPr lang="en-US" sz="1800" dirty="0">
              <a:latin typeface="Helvetica LT Std Light" panose="020B0403020202020204" pitchFamily="34" charset="0"/>
            </a:endParaRPr>
          </a:p>
          <a:p>
            <a:pPr marL="0" indent="0">
              <a:buNone/>
            </a:pPr>
            <a:r>
              <a:rPr lang="en-US" sz="1800" dirty="0">
                <a:latin typeface="Helvetica LT Std Light" panose="020B0403020202020204" pitchFamily="34" charset="0"/>
              </a:rPr>
              <a:t>Your credit score will be used to determine things like:</a:t>
            </a:r>
          </a:p>
          <a:p>
            <a:r>
              <a:rPr lang="en-US" sz="1800" dirty="0">
                <a:latin typeface="Helvetica LT Std Light" panose="020B0403020202020204" pitchFamily="34" charset="0"/>
              </a:rPr>
              <a:t>If you qualify for a loan</a:t>
            </a:r>
          </a:p>
          <a:p>
            <a:r>
              <a:rPr lang="en-US" sz="1800" dirty="0">
                <a:latin typeface="Helvetica LT Std Light" panose="020B0403020202020204" pitchFamily="34" charset="0"/>
              </a:rPr>
              <a:t>The maximum amount loan you qualify for</a:t>
            </a:r>
          </a:p>
          <a:p>
            <a:r>
              <a:rPr lang="en-US" sz="1800" dirty="0">
                <a:latin typeface="Helvetica LT Std Light" panose="020B0403020202020204" pitchFamily="34" charset="0"/>
              </a:rPr>
              <a:t>Your interest rate</a:t>
            </a:r>
          </a:p>
          <a:p>
            <a:r>
              <a:rPr lang="en-US" sz="1800" dirty="0">
                <a:latin typeface="Helvetica LT Std Light" panose="020B0403020202020204" pitchFamily="34" charset="0"/>
              </a:rPr>
              <a:t>Applying for a mortgage</a:t>
            </a:r>
          </a:p>
          <a:p>
            <a:r>
              <a:rPr lang="en-US" sz="1800" dirty="0">
                <a:latin typeface="Helvetica LT Std Light" panose="020B0403020202020204" pitchFamily="34" charset="0"/>
              </a:rPr>
              <a:t>Your cell phone plan</a:t>
            </a:r>
          </a:p>
          <a:p>
            <a:r>
              <a:rPr lang="en-US" sz="1800" dirty="0">
                <a:latin typeface="Helvetica LT Std Light" panose="020B0403020202020204" pitchFamily="34" charset="0"/>
              </a:rPr>
              <a:t>Your car payment</a:t>
            </a:r>
          </a:p>
          <a:p>
            <a:r>
              <a:rPr lang="en-US" sz="1800" dirty="0">
                <a:latin typeface="Helvetica LT Std Light" panose="020B0403020202020204" pitchFamily="34" charset="0"/>
              </a:rPr>
              <a:t>If you can get a checking or savings account </a:t>
            </a:r>
          </a:p>
          <a:p>
            <a:endParaRPr lang="en-US" sz="1600" dirty="0"/>
          </a:p>
          <a:p>
            <a:pPr marL="0" indent="0">
              <a:buNone/>
            </a:pPr>
            <a:endParaRPr lang="en-US" sz="1600" dirty="0"/>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8</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2961479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45768"/>
            <a:ext cx="7575783" cy="722203"/>
          </a:xfrm>
        </p:spPr>
        <p:txBody>
          <a:bodyPr>
            <a:normAutofit/>
          </a:bodyPr>
          <a:lstStyle/>
          <a:p>
            <a:r>
              <a:rPr lang="en-US" sz="2800" b="1" dirty="0">
                <a:solidFill>
                  <a:srgbClr val="66789C"/>
                </a:solidFill>
              </a:rPr>
              <a:t>Additional Costs of Credit Cards</a:t>
            </a:r>
          </a:p>
        </p:txBody>
      </p:sp>
      <p:sp>
        <p:nvSpPr>
          <p:cNvPr id="3" name="Content Placeholder 2"/>
          <p:cNvSpPr>
            <a:spLocks noGrp="1"/>
          </p:cNvSpPr>
          <p:nvPr>
            <p:ph idx="1"/>
          </p:nvPr>
        </p:nvSpPr>
        <p:spPr>
          <a:xfrm>
            <a:off x="628650" y="1526875"/>
            <a:ext cx="7886700" cy="4597088"/>
          </a:xfrm>
        </p:spPr>
        <p:txBody>
          <a:bodyPr>
            <a:noAutofit/>
          </a:bodyPr>
          <a:lstStyle/>
          <a:p>
            <a:pPr marL="0" indent="0">
              <a:buNone/>
            </a:pPr>
            <a:r>
              <a:rPr lang="en-US" sz="1800" dirty="0">
                <a:latin typeface="Helvetica LT Std Light" panose="020B0403020202020204" pitchFamily="34" charset="0"/>
              </a:rPr>
              <a:t>Make sure to check your credit card agreement for all additional fees, including:</a:t>
            </a:r>
          </a:p>
          <a:p>
            <a:r>
              <a:rPr lang="en-US" sz="1800" dirty="0">
                <a:latin typeface="Helvetica LT Std Light" panose="020B0403020202020204" pitchFamily="34" charset="0"/>
              </a:rPr>
              <a:t>An annual membership fee</a:t>
            </a:r>
          </a:p>
          <a:p>
            <a:r>
              <a:rPr lang="en-US" sz="1800" dirty="0">
                <a:latin typeface="Helvetica LT Std Light" panose="020B0403020202020204" pitchFamily="34" charset="0"/>
              </a:rPr>
              <a:t>Balance transfer fees</a:t>
            </a:r>
          </a:p>
          <a:p>
            <a:r>
              <a:rPr lang="en-US" sz="1800" dirty="0">
                <a:latin typeface="Helvetica LT Std Light" panose="020B0403020202020204" pitchFamily="34" charset="0"/>
              </a:rPr>
              <a:t>Foreign transaction fees</a:t>
            </a:r>
          </a:p>
          <a:p>
            <a:r>
              <a:rPr lang="en-US" sz="1800" dirty="0">
                <a:latin typeface="Helvetica LT Std Light" panose="020B0403020202020204" pitchFamily="34" charset="0"/>
              </a:rPr>
              <a:t>Late fees or returned payment fees</a:t>
            </a:r>
          </a:p>
          <a:p>
            <a:r>
              <a:rPr lang="en-US" sz="1800" dirty="0">
                <a:latin typeface="Helvetica LT Std Light" panose="020B0403020202020204" pitchFamily="34" charset="0"/>
              </a:rPr>
              <a:t>If your card allows you to withdraw cash, you may be charged a cash advance fee</a:t>
            </a:r>
          </a:p>
        </p:txBody>
      </p:sp>
      <p:sp>
        <p:nvSpPr>
          <p:cNvPr id="4" name="Slide Number Placeholder 3"/>
          <p:cNvSpPr>
            <a:spLocks noGrp="1"/>
          </p:cNvSpPr>
          <p:nvPr>
            <p:ph type="sldNum" sz="quarter" idx="12"/>
          </p:nvPr>
        </p:nvSpPr>
        <p:spPr/>
        <p:txBody>
          <a:bodyPr/>
          <a:lstStyle/>
          <a:p>
            <a:fld id="{D22B2322-AA49-4E44-89E8-8F259D5E65DE}" type="slidenum">
              <a:rPr lang="en-US" smtClean="0"/>
              <a:t>9</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Credit Cards</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2735072692"/>
      </p:ext>
    </p:extLst>
  </p:cSld>
  <p:clrMapOvr>
    <a:masterClrMapping/>
  </p:clrMapOvr>
  <p:transition spd="slow">
    <p:wipe/>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D69C83DDF474241A7C94045F76E1C3A" ma:contentTypeVersion="10" ma:contentTypeDescription="Create a new document." ma:contentTypeScope="" ma:versionID="a85139604eaaab6a6947474028b4ccaf">
  <xsd:schema xmlns:xsd="http://www.w3.org/2001/XMLSchema" xmlns:xs="http://www.w3.org/2001/XMLSchema" xmlns:p="http://schemas.microsoft.com/office/2006/metadata/properties" xmlns:ns3="c96f8acf-ab63-467d-b576-6f1dbb431477" targetNamespace="http://schemas.microsoft.com/office/2006/metadata/properties" ma:root="true" ma:fieldsID="63df7c31463cd6d577a373a2f6b454a1" ns3:_="">
    <xsd:import namespace="c96f8acf-ab63-467d-b576-6f1dbb43147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6f8acf-ab63-467d-b576-6f1dbb4314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EB382D9-53EE-4A3A-9543-15EE918E3824}">
  <ds:schemaRefs>
    <ds:schemaRef ds:uri="http://schemas.microsoft.com/office/2006/documentManagement/types"/>
    <ds:schemaRef ds:uri="http://purl.org/dc/dcmitype/"/>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c96f8acf-ab63-467d-b576-6f1dbb431477"/>
    <ds:schemaRef ds:uri="http://www.w3.org/XML/1998/namespace"/>
  </ds:schemaRefs>
</ds:datastoreItem>
</file>

<file path=customXml/itemProps2.xml><?xml version="1.0" encoding="utf-8"?>
<ds:datastoreItem xmlns:ds="http://schemas.openxmlformats.org/officeDocument/2006/customXml" ds:itemID="{EDC5F487-8D20-40AD-B115-705C43E9B844}">
  <ds:schemaRefs>
    <ds:schemaRef ds:uri="http://schemas.microsoft.com/sharepoint/v3/contenttype/forms"/>
  </ds:schemaRefs>
</ds:datastoreItem>
</file>

<file path=customXml/itemProps3.xml><?xml version="1.0" encoding="utf-8"?>
<ds:datastoreItem xmlns:ds="http://schemas.openxmlformats.org/officeDocument/2006/customXml" ds:itemID="{B3D33464-5A7B-4534-AADA-7D5AB29BEA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6f8acf-ab63-467d-b576-6f1dbb4314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711</TotalTime>
  <Words>1126</Words>
  <Application>Microsoft Office PowerPoint</Application>
  <PresentationFormat>On-screen Show (4:3)</PresentationFormat>
  <Paragraphs>110</Paragraphs>
  <Slides>13</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Calibri</vt:lpstr>
      <vt:lpstr>Calibri Light</vt:lpstr>
      <vt:lpstr>Helvetica LT Std Light</vt:lpstr>
      <vt:lpstr>Lato</vt:lpstr>
      <vt:lpstr>Lato Black</vt:lpstr>
      <vt:lpstr>Lato Light</vt:lpstr>
      <vt:lpstr>Office Theme</vt:lpstr>
      <vt:lpstr>1_Custom Design</vt:lpstr>
      <vt:lpstr>Credit Cards</vt:lpstr>
      <vt:lpstr>What is a Credit Card?</vt:lpstr>
      <vt:lpstr>Credit Cards</vt:lpstr>
      <vt:lpstr>Interest</vt:lpstr>
      <vt:lpstr>Stay Within Your Means</vt:lpstr>
      <vt:lpstr>Understanding the Principle of  “Wants vs. Needs”</vt:lpstr>
      <vt:lpstr>What is a Credit Score?</vt:lpstr>
      <vt:lpstr>How does my credit score affect me?</vt:lpstr>
      <vt:lpstr>Additional Costs of Credit Cards</vt:lpstr>
      <vt:lpstr>Types of Credit Cards</vt:lpstr>
      <vt:lpstr>Start Using Good Financial Habits Today</vt:lpstr>
      <vt:lpstr>First National Bank – Available Online Resources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Stewart, Maria</dc:creator>
  <cp:lastModifiedBy>Egan, Elizabeth</cp:lastModifiedBy>
  <cp:revision>85</cp:revision>
  <cp:lastPrinted>2019-09-30T16:08:58Z</cp:lastPrinted>
  <dcterms:created xsi:type="dcterms:W3CDTF">2017-05-16T20:07:38Z</dcterms:created>
  <dcterms:modified xsi:type="dcterms:W3CDTF">2022-02-18T14:54:42Z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0x0101003D69C83DDF474241A7C94045F76E1C3A</vt:lpwstr>
  </property>
</Properties>
</file>