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5" r:id="rId5"/>
  </p:sldMasterIdLst>
  <p:notesMasterIdLst>
    <p:notesMasterId r:id="rId19"/>
  </p:notesMasterIdLst>
  <p:sldIdLst>
    <p:sldId id="256" r:id="rId6"/>
    <p:sldId id="260" r:id="rId7"/>
    <p:sldId id="261" r:id="rId8"/>
    <p:sldId id="263" r:id="rId9"/>
    <p:sldId id="279" r:id="rId10"/>
    <p:sldId id="278" r:id="rId11"/>
    <p:sldId id="273" r:id="rId12"/>
    <p:sldId id="281" r:id="rId13"/>
    <p:sldId id="262" r:id="rId14"/>
    <p:sldId id="280" r:id="rId15"/>
    <p:sldId id="275" r:id="rId16"/>
    <p:sldId id="276" r:id="rId17"/>
    <p:sldId id="282"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gan, Elizabeth" initials="EE" lastIdx="1" clrIdx="0">
    <p:extLst>
      <p:ext uri="{19B8F6BF-5375-455C-9EA6-DF929625EA0E}">
        <p15:presenceInfo xmlns:p15="http://schemas.microsoft.com/office/powerpoint/2012/main" userId="S::EganE@fnb-corp.com::54239f3d-7f60-4d2f-8953-7f43103cf2d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789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677" autoAdjust="0"/>
    <p:restoredTop sz="94660"/>
  </p:normalViewPr>
  <p:slideViewPr>
    <p:cSldViewPr snapToGrid="0">
      <p:cViewPr varScale="1">
        <p:scale>
          <a:sx n="66" d="100"/>
          <a:sy n="66" d="100"/>
        </p:scale>
        <p:origin x="600" y="6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0678C3-CF4E-4A73-864A-3B538D570415}" type="datetimeFigureOut">
              <a:rPr lang="en-US" smtClean="0"/>
              <a:t>3/16/2022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D4F887-8531-4017-B651-853072D6AB4A}" type="slidenum">
              <a:rPr lang="en-US" smtClean="0"/>
              <a:t>‹#›</a:t>
            </a:fld>
            <a:endParaRPr lang="en-US"/>
          </a:p>
        </p:txBody>
      </p:sp>
    </p:spTree>
    <p:extLst>
      <p:ext uri="{BB962C8B-B14F-4D97-AF65-F5344CB8AC3E}">
        <p14:creationId xmlns:p14="http://schemas.microsoft.com/office/powerpoint/2010/main" val="39123000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ED4F887-8531-4017-B651-853072D6AB4A}" type="slidenum">
              <a:rPr lang="en-US" smtClean="0"/>
              <a:t>3</a:t>
            </a:fld>
            <a:endParaRPr lang="en-US"/>
          </a:p>
        </p:txBody>
      </p:sp>
    </p:spTree>
    <p:extLst>
      <p:ext uri="{BB962C8B-B14F-4D97-AF65-F5344CB8AC3E}">
        <p14:creationId xmlns:p14="http://schemas.microsoft.com/office/powerpoint/2010/main" val="19894165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4693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802256"/>
            <a:ext cx="2949575" cy="1750443"/>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630238" y="2552699"/>
            <a:ext cx="2949575" cy="3316289"/>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23664241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28972010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810883"/>
            <a:ext cx="1971675" cy="53660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810883"/>
            <a:ext cx="5762625" cy="53660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10501508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2104937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21350865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34403231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825625"/>
            <a:ext cx="38671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lvl1pPr>
              <a:defRPr>
                <a:latin typeface="Lato" panose="020F0502020204030203" pitchFamily="34" charset="0"/>
              </a:defRPr>
            </a:lvl1pPr>
          </a:lstStyle>
          <a:p>
            <a:endParaRPr lang="en-US"/>
          </a:p>
        </p:txBody>
      </p:sp>
      <p:sp>
        <p:nvSpPr>
          <p:cNvPr id="7" name="Slide Number Placeholder 6"/>
          <p:cNvSpPr>
            <a:spLocks noGrp="1"/>
          </p:cNvSpPr>
          <p:nvPr>
            <p:ph type="sldNum" sz="quarter" idx="12"/>
          </p:nvPr>
        </p:nvSpPr>
        <p:spPr/>
        <p:txBody>
          <a:bodyPr/>
          <a:lstStyle>
            <a:lvl1pPr>
              <a:defRPr>
                <a:latin typeface="Lato" panose="020F0502020204030203" pitchFamily="34" charset="0"/>
              </a:defRPr>
            </a:lvl1pPr>
          </a:lstStyle>
          <a:p>
            <a:fld id="{D22B2322-AA49-4E44-89E8-8F259D5E65DE}" type="slidenum">
              <a:rPr lang="en-US" smtClean="0"/>
              <a:pPr/>
              <a:t>‹#›</a:t>
            </a:fld>
            <a:endParaRPr lang="en-US"/>
          </a:p>
        </p:txBody>
      </p:sp>
    </p:spTree>
    <p:extLst>
      <p:ext uri="{BB962C8B-B14F-4D97-AF65-F5344CB8AC3E}">
        <p14:creationId xmlns:p14="http://schemas.microsoft.com/office/powerpoint/2010/main" val="28863337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40443374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24699040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33783213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810882"/>
            <a:ext cx="2949575" cy="1647646"/>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1130060"/>
            <a:ext cx="4629150" cy="47309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458528"/>
            <a:ext cx="2949575" cy="341046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22B2322-AA49-4E44-89E8-8F259D5E65DE}" type="slidenum">
              <a:rPr lang="en-US" smtClean="0"/>
              <a:t>‹#›</a:t>
            </a:fld>
            <a:endParaRPr lang="en-US"/>
          </a:p>
        </p:txBody>
      </p:sp>
    </p:spTree>
    <p:extLst>
      <p:ext uri="{BB962C8B-B14F-4D97-AF65-F5344CB8AC3E}">
        <p14:creationId xmlns:p14="http://schemas.microsoft.com/office/powerpoint/2010/main" val="210336868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image" Target="../media/image2.jpg"/><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image" Target="../media/image3.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4EE717-701A-400E-BB57-CD42056B53B4}" type="datetime1">
              <a:rPr lang="en-US" smtClean="0"/>
              <a:t>3/16/2022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1A5EF4-B6CD-4B89-BAFD-D95703A0F55D}" type="slidenum">
              <a:rPr lang="en-US" smtClean="0"/>
              <a:t>‹#›</a:t>
            </a:fld>
            <a:endParaRPr lang="en-US"/>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113880074"/>
      </p:ext>
    </p:extLst>
  </p:cSld>
  <p:clrMap bg1="lt1" tx1="dk1" bg2="lt2" tx2="dk2" accent1="accent1" accent2="accent2" accent3="accent3" accent4="accent4" accent5="accent5" accent6="accent6" hlink="hlink" folHlink="folHlink"/>
  <p:sldLayoutIdLst>
    <p:sldLayoutId id="2147483661"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804672"/>
            <a:ext cx="7886700" cy="72220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526875"/>
            <a:ext cx="7886700" cy="465008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latin typeface="Lato Light" panose="020F0302020204030203" pitchFamily="34" charset="0"/>
              </a:defRPr>
            </a:lvl1pPr>
          </a:lstStyle>
          <a:p>
            <a:endParaRPr lang="en-US"/>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solidFill>
                <a:latin typeface="Lato Light" panose="020F0302020204030203" pitchFamily="34" charset="0"/>
              </a:defRPr>
            </a:lvl1pPr>
          </a:lstStyle>
          <a:p>
            <a:fld id="{D22B2322-AA49-4E44-89E8-8F259D5E65DE}" type="slidenum">
              <a:rPr lang="en-US" smtClean="0"/>
              <a:pPr/>
              <a:t>‹#›</a:t>
            </a:fld>
            <a:endParaRPr lang="en-US"/>
          </a:p>
        </p:txBody>
      </p:sp>
      <p:pic>
        <p:nvPicPr>
          <p:cNvPr id="7" name="Picture 6"/>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 y="-1"/>
            <a:ext cx="9144002" cy="822960"/>
          </a:xfrm>
          <a:prstGeom prst="rect">
            <a:avLst/>
          </a:prstGeom>
        </p:spPr>
      </p:pic>
      <p:pic>
        <p:nvPicPr>
          <p:cNvPr id="8" name="Picture 7"/>
          <p:cNvPicPr>
            <a:picLocks noChangeAspect="1"/>
          </p:cNvPicPr>
          <p:nvPr userDrawn="1"/>
        </p:nvPicPr>
        <p:blipFill>
          <a:blip r:embed="rId14">
            <a:clrChange>
              <a:clrFrom>
                <a:srgbClr val="FFFEFD"/>
              </a:clrFrom>
              <a:clrTo>
                <a:srgbClr val="FFFEFD">
                  <a:alpha val="0"/>
                </a:srgbClr>
              </a:clrTo>
            </a:clrChange>
            <a:extLst>
              <a:ext uri="{28A0092B-C50C-407E-A947-70E740481C1C}">
                <a14:useLocalDpi xmlns:a14="http://schemas.microsoft.com/office/drawing/2010/main" val="0"/>
              </a:ext>
            </a:extLst>
          </a:blip>
          <a:stretch>
            <a:fillRect/>
          </a:stretch>
        </p:blipFill>
        <p:spPr>
          <a:xfrm>
            <a:off x="602772" y="6427340"/>
            <a:ext cx="1865460" cy="223144"/>
          </a:xfrm>
          <a:prstGeom prst="rect">
            <a:avLst/>
          </a:prstGeom>
        </p:spPr>
      </p:pic>
    </p:spTree>
    <p:extLst>
      <p:ext uri="{BB962C8B-B14F-4D97-AF65-F5344CB8AC3E}">
        <p14:creationId xmlns:p14="http://schemas.microsoft.com/office/powerpoint/2010/main" val="291858010"/>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hdr="0" ftr="0" dt="0"/>
  <p:txStyles>
    <p:titleStyle>
      <a:lvl1pPr algn="l" defTabSz="914400" rtl="0" eaLnBrk="1" latinLnBrk="0" hangingPunct="1">
        <a:lnSpc>
          <a:spcPct val="90000"/>
        </a:lnSpc>
        <a:spcBef>
          <a:spcPct val="0"/>
        </a:spcBef>
        <a:buNone/>
        <a:defRPr sz="2000" kern="1200">
          <a:solidFill>
            <a:schemeClr val="tx1"/>
          </a:solidFill>
          <a:latin typeface="Lato Black" panose="020F0A02020204030203"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200" kern="1200">
          <a:solidFill>
            <a:schemeClr val="tx1"/>
          </a:solidFill>
          <a:latin typeface="Lato" panose="020F0502020204030203"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hyperlink" Target="http://www.fnb-online.com/Learn" TargetMode="Externa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0" y="3054350"/>
            <a:ext cx="6627304" cy="1301750"/>
          </a:xfrm>
        </p:spPr>
        <p:txBody>
          <a:bodyPr/>
          <a:lstStyle/>
          <a:p>
            <a:r>
              <a:rPr lang="en-US" dirty="0">
                <a:solidFill>
                  <a:schemeClr val="bg1"/>
                </a:solidFill>
                <a:latin typeface="Lato Black" panose="020F0A02020204030203" pitchFamily="34" charset="0"/>
              </a:rPr>
              <a:t>Paying for College</a:t>
            </a:r>
          </a:p>
        </p:txBody>
      </p:sp>
    </p:spTree>
    <p:extLst>
      <p:ext uri="{BB962C8B-B14F-4D97-AF65-F5344CB8AC3E}">
        <p14:creationId xmlns:p14="http://schemas.microsoft.com/office/powerpoint/2010/main" val="15421857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945391"/>
            <a:ext cx="7886700" cy="722203"/>
          </a:xfrm>
        </p:spPr>
        <p:txBody>
          <a:bodyPr>
            <a:normAutofit/>
          </a:bodyPr>
          <a:lstStyle/>
          <a:p>
            <a:r>
              <a:rPr lang="en-US" sz="2800" b="1" dirty="0">
                <a:solidFill>
                  <a:srgbClr val="66789C"/>
                </a:solidFill>
              </a:rPr>
              <a:t>Make a Plan!</a:t>
            </a:r>
          </a:p>
        </p:txBody>
      </p:sp>
      <p:sp>
        <p:nvSpPr>
          <p:cNvPr id="3" name="Content Placeholder 2"/>
          <p:cNvSpPr>
            <a:spLocks noGrp="1"/>
          </p:cNvSpPr>
          <p:nvPr>
            <p:ph idx="1"/>
          </p:nvPr>
        </p:nvSpPr>
        <p:spPr>
          <a:xfrm>
            <a:off x="628650" y="1892000"/>
            <a:ext cx="7886700" cy="3878843"/>
          </a:xfrm>
        </p:spPr>
        <p:txBody>
          <a:bodyPr vert="horz" lIns="91440" tIns="45720" rIns="91440" bIns="45720" rtlCol="0" anchor="t">
            <a:normAutofit/>
          </a:bodyPr>
          <a:lstStyle/>
          <a:p>
            <a:pPr marL="0" indent="0">
              <a:buNone/>
            </a:pPr>
            <a:r>
              <a:rPr lang="en-US" sz="1800" dirty="0">
                <a:latin typeface="Helvetica LT Std Light" panose="020B0403020202020204" pitchFamily="34" charset="0"/>
              </a:rPr>
              <a:t>Now that you have a better understanding of the options to pay for college, and awareness of the additional costs, you can plan for your financial future.</a:t>
            </a:r>
          </a:p>
          <a:p>
            <a:pPr marL="0" indent="0">
              <a:buNone/>
            </a:pPr>
            <a:endParaRPr lang="en-US" sz="1800" dirty="0">
              <a:latin typeface="Helvetica LT Std Light" panose="020B0403020202020204" pitchFamily="34" charset="0"/>
            </a:endParaRPr>
          </a:p>
          <a:p>
            <a:r>
              <a:rPr lang="en-US" sz="1800" dirty="0">
                <a:latin typeface="Helvetica LT Std Light" panose="020B0403020202020204" pitchFamily="34" charset="0"/>
              </a:rPr>
              <a:t>Think about what scholarships you could apply for, start collecting information you need and track the submission deadlines.</a:t>
            </a:r>
          </a:p>
          <a:p>
            <a:r>
              <a:rPr lang="en-US" sz="1800" dirty="0">
                <a:latin typeface="Helvetica LT Std Light" panose="020B0403020202020204" pitchFamily="34" charset="0"/>
              </a:rPr>
              <a:t>Talk with </a:t>
            </a:r>
            <a:r>
              <a:rPr lang="en-US" sz="1800">
                <a:latin typeface="Helvetica LT Std Light" panose="020B0403020202020204" pitchFamily="34" charset="0"/>
              </a:rPr>
              <a:t>your parent(s)/</a:t>
            </a:r>
            <a:r>
              <a:rPr lang="en-US" sz="1800" dirty="0">
                <a:latin typeface="Helvetica LT Std Light" panose="020B0403020202020204" pitchFamily="34" charset="0"/>
              </a:rPr>
              <a:t>guardian(s) about savings you may already have or how to start saving.</a:t>
            </a:r>
          </a:p>
          <a:p>
            <a:r>
              <a:rPr lang="en-US" sz="1800" dirty="0">
                <a:latin typeface="Helvetica LT Std Light" panose="020B0403020202020204" pitchFamily="34" charset="0"/>
              </a:rPr>
              <a:t>Talk with your parents about applying for loans.</a:t>
            </a:r>
          </a:p>
          <a:p>
            <a:pPr marL="0" indent="0">
              <a:buNone/>
            </a:pPr>
            <a:endParaRPr lang="en-US" sz="1800" dirty="0">
              <a:latin typeface="Helvetica LT Std Light" panose="020B0403020202020204" pitchFamily="34" charset="0"/>
            </a:endParaRPr>
          </a:p>
          <a:p>
            <a:pPr marL="0" indent="0">
              <a:buNone/>
            </a:pPr>
            <a:r>
              <a:rPr lang="en-US" sz="1800" dirty="0">
                <a:latin typeface="Helvetica LT Std Light" panose="020B0403020202020204" pitchFamily="34" charset="0"/>
              </a:rPr>
              <a:t>It’s never too early to put a plan in place!</a:t>
            </a:r>
          </a:p>
          <a:p>
            <a:pPr marL="0" indent="0">
              <a:buNone/>
            </a:pPr>
            <a:endParaRPr lang="en-US" sz="1600" dirty="0"/>
          </a:p>
        </p:txBody>
      </p:sp>
      <p:sp>
        <p:nvSpPr>
          <p:cNvPr id="4" name="Slide Number Placeholder 3"/>
          <p:cNvSpPr>
            <a:spLocks noGrp="1"/>
          </p:cNvSpPr>
          <p:nvPr>
            <p:ph type="sldNum" sz="quarter" idx="12"/>
          </p:nvPr>
        </p:nvSpPr>
        <p:spPr/>
        <p:txBody>
          <a:bodyPr/>
          <a:lstStyle/>
          <a:p>
            <a:fld id="{D22B2322-AA49-4E44-89E8-8F259D5E65DE}" type="slidenum">
              <a:rPr lang="en-US" smtClean="0"/>
              <a:t>10</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dirty="0">
                <a:solidFill>
                  <a:schemeClr val="bg1"/>
                </a:solidFill>
                <a:latin typeface="Lato" panose="020F0502020204030203" pitchFamily="34" charset="0"/>
              </a:rPr>
              <a:t>Paying for College</a:t>
            </a:r>
          </a:p>
        </p:txBody>
      </p:sp>
    </p:spTree>
    <p:extLst>
      <p:ext uri="{BB962C8B-B14F-4D97-AF65-F5344CB8AC3E}">
        <p14:creationId xmlns:p14="http://schemas.microsoft.com/office/powerpoint/2010/main" val="5465529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49" y="1221661"/>
            <a:ext cx="7886700" cy="722203"/>
          </a:xfrm>
        </p:spPr>
        <p:txBody>
          <a:bodyPr>
            <a:normAutofit fontScale="90000"/>
          </a:bodyPr>
          <a:lstStyle/>
          <a:p>
            <a:r>
              <a:rPr lang="en-US" sz="2800" b="1" dirty="0">
                <a:solidFill>
                  <a:srgbClr val="66789C"/>
                </a:solidFill>
              </a:rPr>
              <a:t>Using Good Financial Habits Today Can Help Pay for College Tomorrow</a:t>
            </a:r>
          </a:p>
        </p:txBody>
      </p:sp>
      <p:sp>
        <p:nvSpPr>
          <p:cNvPr id="3" name="Content Placeholder 2"/>
          <p:cNvSpPr>
            <a:spLocks noGrp="1"/>
          </p:cNvSpPr>
          <p:nvPr>
            <p:ph idx="1"/>
          </p:nvPr>
        </p:nvSpPr>
        <p:spPr>
          <a:xfrm>
            <a:off x="628649" y="1943864"/>
            <a:ext cx="7886700" cy="4646207"/>
          </a:xfrm>
        </p:spPr>
        <p:txBody>
          <a:bodyPr>
            <a:normAutofit fontScale="32500" lnSpcReduction="20000"/>
          </a:bodyPr>
          <a:lstStyle/>
          <a:p>
            <a:pPr>
              <a:lnSpc>
                <a:spcPct val="120000"/>
              </a:lnSpc>
              <a:spcBef>
                <a:spcPts val="600"/>
              </a:spcBef>
              <a:spcAft>
                <a:spcPts val="600"/>
              </a:spcAft>
            </a:pPr>
            <a:r>
              <a:rPr lang="en-US" sz="5500" dirty="0">
                <a:latin typeface="Helvetica LT Std Light" panose="020B0403020202020204" pitchFamily="34" charset="0"/>
              </a:rPr>
              <a:t>Prepare a simple budget and always understand where your money is going each month.</a:t>
            </a:r>
          </a:p>
          <a:p>
            <a:pPr>
              <a:lnSpc>
                <a:spcPct val="120000"/>
              </a:lnSpc>
              <a:spcBef>
                <a:spcPts val="600"/>
              </a:spcBef>
              <a:spcAft>
                <a:spcPts val="600"/>
              </a:spcAft>
            </a:pPr>
            <a:r>
              <a:rPr lang="en-US" sz="5500" dirty="0">
                <a:latin typeface="Helvetica LT Std Light" panose="020B0403020202020204" pitchFamily="34" charset="0"/>
              </a:rPr>
              <a:t>Pay your credit card on time.</a:t>
            </a:r>
          </a:p>
          <a:p>
            <a:pPr>
              <a:lnSpc>
                <a:spcPct val="120000"/>
              </a:lnSpc>
              <a:spcBef>
                <a:spcPts val="600"/>
              </a:spcBef>
              <a:spcAft>
                <a:spcPts val="600"/>
              </a:spcAft>
            </a:pPr>
            <a:r>
              <a:rPr lang="en-US" sz="5500" dirty="0">
                <a:latin typeface="Helvetica LT Std Light" panose="020B0403020202020204" pitchFamily="34" charset="0"/>
              </a:rPr>
              <a:t>Pay at least </a:t>
            </a:r>
            <a:r>
              <a:rPr lang="en-US" sz="5500" i="1" dirty="0">
                <a:latin typeface="Helvetica LT Std Light" panose="020B0403020202020204" pitchFamily="34" charset="0"/>
              </a:rPr>
              <a:t>more than </a:t>
            </a:r>
            <a:r>
              <a:rPr lang="en-US" sz="5500" dirty="0">
                <a:latin typeface="Helvetica LT Std Light" panose="020B0403020202020204" pitchFamily="34" charset="0"/>
              </a:rPr>
              <a:t>the minimum balance on your credit card if you can’t pay </a:t>
            </a:r>
            <a:r>
              <a:rPr lang="en-US" sz="5500" u="sng" dirty="0">
                <a:latin typeface="Helvetica LT Std Light" panose="020B0403020202020204" pitchFamily="34" charset="0"/>
              </a:rPr>
              <a:t>in full</a:t>
            </a:r>
            <a:r>
              <a:rPr lang="en-US" sz="5500" dirty="0">
                <a:latin typeface="Helvetica LT Std Light" panose="020B0403020202020204" pitchFamily="34" charset="0"/>
              </a:rPr>
              <a:t>.</a:t>
            </a:r>
          </a:p>
          <a:p>
            <a:pPr>
              <a:lnSpc>
                <a:spcPct val="120000"/>
              </a:lnSpc>
              <a:spcBef>
                <a:spcPts val="600"/>
              </a:spcBef>
              <a:spcAft>
                <a:spcPts val="600"/>
              </a:spcAft>
            </a:pPr>
            <a:r>
              <a:rPr lang="en-US" sz="5500" dirty="0">
                <a:latin typeface="Helvetica LT Std Light" panose="020B0403020202020204" pitchFamily="34" charset="0"/>
              </a:rPr>
              <a:t>Try to </a:t>
            </a:r>
            <a:r>
              <a:rPr lang="en-US" sz="5500" u="sng" dirty="0">
                <a:latin typeface="Helvetica LT Std Light" panose="020B0403020202020204" pitchFamily="34" charset="0"/>
              </a:rPr>
              <a:t>save</a:t>
            </a:r>
            <a:r>
              <a:rPr lang="en-US" sz="5500" dirty="0">
                <a:latin typeface="Helvetica LT Std Light" panose="020B0403020202020204" pitchFamily="34" charset="0"/>
              </a:rPr>
              <a:t> money – every little bit helps and adds up.</a:t>
            </a:r>
          </a:p>
          <a:p>
            <a:pPr>
              <a:lnSpc>
                <a:spcPct val="120000"/>
              </a:lnSpc>
              <a:spcBef>
                <a:spcPts val="600"/>
              </a:spcBef>
              <a:spcAft>
                <a:spcPts val="600"/>
              </a:spcAft>
            </a:pPr>
            <a:r>
              <a:rPr lang="en-US" sz="5500" dirty="0">
                <a:latin typeface="Helvetica LT Std Light" panose="020B0403020202020204" pitchFamily="34" charset="0"/>
              </a:rPr>
              <a:t>Think of ways to </a:t>
            </a:r>
            <a:r>
              <a:rPr lang="en-US" sz="5500" u="sng" dirty="0">
                <a:latin typeface="Helvetica LT Std Light" panose="020B0403020202020204" pitchFamily="34" charset="0"/>
              </a:rPr>
              <a:t>decrease</a:t>
            </a:r>
            <a:r>
              <a:rPr lang="en-US" sz="5500" dirty="0">
                <a:latin typeface="Helvetica LT Std Light" panose="020B0403020202020204" pitchFamily="34" charset="0"/>
              </a:rPr>
              <a:t> expenses – again, every dollar helps.</a:t>
            </a:r>
          </a:p>
          <a:p>
            <a:pPr>
              <a:lnSpc>
                <a:spcPct val="120000"/>
              </a:lnSpc>
              <a:spcBef>
                <a:spcPts val="600"/>
              </a:spcBef>
              <a:spcAft>
                <a:spcPts val="600"/>
              </a:spcAft>
            </a:pPr>
            <a:r>
              <a:rPr lang="en-US" sz="5500" dirty="0">
                <a:latin typeface="Helvetica LT Std Light" panose="020B0403020202020204" pitchFamily="34" charset="0"/>
              </a:rPr>
              <a:t>Think about what you truly </a:t>
            </a:r>
            <a:r>
              <a:rPr lang="en-US" sz="5500" i="1" dirty="0">
                <a:latin typeface="Helvetica LT Std Light" panose="020B0403020202020204" pitchFamily="34" charset="0"/>
              </a:rPr>
              <a:t>need</a:t>
            </a:r>
            <a:r>
              <a:rPr lang="en-US" sz="5500" dirty="0">
                <a:latin typeface="Helvetica LT Std Light" panose="020B0403020202020204" pitchFamily="34" charset="0"/>
              </a:rPr>
              <a:t> vs. what you </a:t>
            </a:r>
            <a:r>
              <a:rPr lang="en-US" sz="5500" i="1" dirty="0">
                <a:latin typeface="Helvetica LT Std Light" panose="020B0403020202020204" pitchFamily="34" charset="0"/>
              </a:rPr>
              <a:t>want</a:t>
            </a:r>
            <a:r>
              <a:rPr lang="en-US" sz="5500" dirty="0">
                <a:latin typeface="Helvetica LT Std Light" panose="020B0403020202020204" pitchFamily="34" charset="0"/>
              </a:rPr>
              <a:t> or would like to have.</a:t>
            </a:r>
          </a:p>
          <a:p>
            <a:pPr>
              <a:lnSpc>
                <a:spcPct val="120000"/>
              </a:lnSpc>
              <a:spcBef>
                <a:spcPts val="600"/>
              </a:spcBef>
              <a:spcAft>
                <a:spcPts val="600"/>
              </a:spcAft>
            </a:pPr>
            <a:r>
              <a:rPr lang="en-US" sz="5500" dirty="0">
                <a:latin typeface="Helvetica LT Std Light" panose="020B0403020202020204" pitchFamily="34" charset="0"/>
              </a:rPr>
              <a:t>The good or bad financial habits you learn today will impact you over your lifetime</a:t>
            </a:r>
          </a:p>
          <a:p>
            <a:pPr>
              <a:lnSpc>
                <a:spcPct val="120000"/>
              </a:lnSpc>
              <a:spcBef>
                <a:spcPts val="600"/>
              </a:spcBef>
              <a:spcAft>
                <a:spcPts val="600"/>
              </a:spcAft>
            </a:pPr>
            <a:r>
              <a:rPr lang="en-US" sz="5500" dirty="0">
                <a:latin typeface="Helvetica LT Std Light" panose="020B0403020202020204" pitchFamily="34" charset="0"/>
              </a:rPr>
              <a:t>Be smart!</a:t>
            </a:r>
          </a:p>
          <a:p>
            <a:pPr marL="0" indent="0">
              <a:buNone/>
            </a:pPr>
            <a:endParaRPr lang="en-US" sz="1600" dirty="0"/>
          </a:p>
          <a:p>
            <a:pPr marL="2743200" lvl="6" indent="0">
              <a:buNone/>
            </a:pPr>
            <a:endParaRPr lang="en-US" sz="2200" dirty="0"/>
          </a:p>
          <a:p>
            <a:pPr marL="0" indent="0">
              <a:buNone/>
            </a:pPr>
            <a:endParaRPr lang="en-US" sz="1600" dirty="0"/>
          </a:p>
          <a:p>
            <a:pPr marL="0" indent="0">
              <a:buNone/>
            </a:pPr>
            <a:endParaRPr lang="en-US" sz="1600" dirty="0"/>
          </a:p>
        </p:txBody>
      </p:sp>
      <p:sp>
        <p:nvSpPr>
          <p:cNvPr id="4" name="Slide Number Placeholder 3"/>
          <p:cNvSpPr>
            <a:spLocks noGrp="1"/>
          </p:cNvSpPr>
          <p:nvPr>
            <p:ph type="sldNum" sz="quarter" idx="12"/>
          </p:nvPr>
        </p:nvSpPr>
        <p:spPr>
          <a:xfrm>
            <a:off x="7709482" y="6356350"/>
            <a:ext cx="805867" cy="365125"/>
          </a:xfrm>
        </p:spPr>
        <p:txBody>
          <a:bodyPr/>
          <a:lstStyle/>
          <a:p>
            <a:fld id="{D22B2322-AA49-4E44-89E8-8F259D5E65DE}" type="slidenum">
              <a:rPr lang="en-US" smtClean="0"/>
              <a:t>11</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dirty="0">
                <a:solidFill>
                  <a:schemeClr val="bg1"/>
                </a:solidFill>
                <a:latin typeface="Lato" panose="020F0502020204030203" pitchFamily="34" charset="0"/>
              </a:rPr>
              <a:t>Paying for College</a:t>
            </a:r>
          </a:p>
        </p:txBody>
      </p:sp>
    </p:spTree>
    <p:extLst>
      <p:ext uri="{BB962C8B-B14F-4D97-AF65-F5344CB8AC3E}">
        <p14:creationId xmlns:p14="http://schemas.microsoft.com/office/powerpoint/2010/main" val="11591672"/>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8809" y="904917"/>
            <a:ext cx="8086381" cy="722203"/>
          </a:xfrm>
        </p:spPr>
        <p:txBody>
          <a:bodyPr>
            <a:noAutofit/>
          </a:bodyPr>
          <a:lstStyle/>
          <a:p>
            <a:r>
              <a:rPr lang="en-US" sz="2800" b="1" dirty="0">
                <a:solidFill>
                  <a:srgbClr val="66789C"/>
                </a:solidFill>
              </a:rPr>
              <a:t>First National Bank – Available Online Resources </a:t>
            </a:r>
          </a:p>
        </p:txBody>
      </p:sp>
      <p:sp>
        <p:nvSpPr>
          <p:cNvPr id="3" name="Content Placeholder 2"/>
          <p:cNvSpPr>
            <a:spLocks noGrp="1"/>
          </p:cNvSpPr>
          <p:nvPr>
            <p:ph idx="1"/>
          </p:nvPr>
        </p:nvSpPr>
        <p:spPr>
          <a:xfrm>
            <a:off x="533899" y="1639500"/>
            <a:ext cx="7886700" cy="3221514"/>
          </a:xfrm>
        </p:spPr>
        <p:txBody>
          <a:bodyPr>
            <a:normAutofit/>
          </a:bodyPr>
          <a:lstStyle/>
          <a:p>
            <a:r>
              <a:rPr lang="en-US" sz="1800" dirty="0">
                <a:latin typeface="Helvetica LT Std Light" panose="020B0403020202020204" pitchFamily="34" charset="0"/>
              </a:rPr>
              <a:t>Visit the FNB website at </a:t>
            </a:r>
            <a:r>
              <a:rPr lang="en-US" sz="1800" dirty="0">
                <a:latin typeface="Helvetica LT Std Light" panose="020B0403020202020204" pitchFamily="34" charset="0"/>
                <a:hlinkClick r:id="rId2"/>
              </a:rPr>
              <a:t>www.fnb-online.com/Learn</a:t>
            </a:r>
            <a:endParaRPr lang="en-US" sz="1800" dirty="0">
              <a:latin typeface="Helvetica LT Std Light" panose="020B0403020202020204" pitchFamily="34" charset="0"/>
            </a:endParaRPr>
          </a:p>
          <a:p>
            <a:r>
              <a:rPr lang="en-US" sz="1800" dirty="0">
                <a:latin typeface="Helvetica LT Std Light" panose="020B0403020202020204" pitchFamily="34" charset="0"/>
              </a:rPr>
              <a:t>Video </a:t>
            </a:r>
            <a:r>
              <a:rPr lang="en-US" sz="1800">
                <a:latin typeface="Helvetica LT Std Light" panose="020B0403020202020204" pitchFamily="34" charset="0"/>
              </a:rPr>
              <a:t>resources are available </a:t>
            </a:r>
            <a:r>
              <a:rPr lang="en-US" sz="1800" dirty="0">
                <a:latin typeface="Helvetica LT Std Light" panose="020B0403020202020204" pitchFamily="34" charset="0"/>
              </a:rPr>
              <a:t>to help you better manage your checking account, improve your credit score, etc. </a:t>
            </a:r>
          </a:p>
          <a:p>
            <a:r>
              <a:rPr lang="en-US" sz="1800" dirty="0">
                <a:latin typeface="Helvetica LT Std Light" panose="020B0403020202020204" pitchFamily="34" charset="0"/>
              </a:rPr>
              <a:t>Explore our self-study financial tracks that include:</a:t>
            </a:r>
          </a:p>
          <a:p>
            <a:pPr lvl="1"/>
            <a:r>
              <a:rPr lang="en-US" sz="1800" dirty="0">
                <a:latin typeface="Helvetica LT Std Light" panose="020B0403020202020204" pitchFamily="34" charset="0"/>
              </a:rPr>
              <a:t>Financial Basics</a:t>
            </a:r>
          </a:p>
          <a:p>
            <a:pPr lvl="1"/>
            <a:r>
              <a:rPr lang="en-US" sz="1800" dirty="0">
                <a:latin typeface="Helvetica LT Std Light" panose="020B0403020202020204" pitchFamily="34" charset="0"/>
              </a:rPr>
              <a:t>Major Life Transactions</a:t>
            </a:r>
          </a:p>
          <a:p>
            <a:pPr lvl="1"/>
            <a:r>
              <a:rPr lang="en-US" sz="1800" dirty="0">
                <a:latin typeface="Helvetica LT Std Light" panose="020B0403020202020204" pitchFamily="34" charset="0"/>
              </a:rPr>
              <a:t>Paying for College</a:t>
            </a:r>
          </a:p>
          <a:p>
            <a:pPr lvl="1"/>
            <a:r>
              <a:rPr lang="en-US" sz="1800" dirty="0">
                <a:latin typeface="Helvetica LT Std Light" panose="020B0403020202020204" pitchFamily="34" charset="0"/>
              </a:rPr>
              <a:t>Planning for Retirement</a:t>
            </a:r>
          </a:p>
          <a:p>
            <a:r>
              <a:rPr lang="en-US" sz="1800" dirty="0">
                <a:latin typeface="Helvetica LT Std Light" panose="020B0403020202020204" pitchFamily="34" charset="0"/>
              </a:rPr>
              <a:t>Learn at your own pace –</a:t>
            </a:r>
            <a:r>
              <a:rPr lang="en-US" sz="1800" dirty="0">
                <a:solidFill>
                  <a:srgbClr val="66789C"/>
                </a:solidFill>
                <a:latin typeface="Helvetica LT Std Light" panose="020B0403020202020204" pitchFamily="34" charset="0"/>
              </a:rPr>
              <a:t> </a:t>
            </a:r>
            <a:r>
              <a:rPr lang="en-US" sz="1800" b="1" dirty="0">
                <a:solidFill>
                  <a:srgbClr val="66789C"/>
                </a:solidFill>
                <a:latin typeface="Helvetica LT Std Light" panose="020B0403020202020204" pitchFamily="34" charset="0"/>
              </a:rPr>
              <a:t>but learn a lot!</a:t>
            </a:r>
          </a:p>
          <a:p>
            <a:pPr marL="2743200" lvl="6" indent="0">
              <a:buNone/>
            </a:pPr>
            <a:endParaRPr lang="en-US" sz="2000" dirty="0"/>
          </a:p>
          <a:p>
            <a:endParaRPr lang="en-US" sz="1600" dirty="0"/>
          </a:p>
          <a:p>
            <a:pPr marL="0" indent="0">
              <a:buNone/>
            </a:pPr>
            <a:endParaRPr lang="en-US" sz="1600" dirty="0"/>
          </a:p>
        </p:txBody>
      </p:sp>
      <p:sp>
        <p:nvSpPr>
          <p:cNvPr id="4" name="Slide Number Placeholder 3"/>
          <p:cNvSpPr>
            <a:spLocks noGrp="1"/>
          </p:cNvSpPr>
          <p:nvPr>
            <p:ph type="sldNum" sz="quarter" idx="12"/>
          </p:nvPr>
        </p:nvSpPr>
        <p:spPr/>
        <p:txBody>
          <a:bodyPr/>
          <a:lstStyle/>
          <a:p>
            <a:fld id="{D22B2322-AA49-4E44-89E8-8F259D5E65DE}" type="slidenum">
              <a:rPr lang="en-US" smtClean="0"/>
              <a:t>12</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dirty="0">
                <a:solidFill>
                  <a:schemeClr val="bg1"/>
                </a:solidFill>
                <a:latin typeface="Lato" panose="020F0502020204030203" pitchFamily="34" charset="0"/>
              </a:rPr>
              <a:t>Paying for College</a:t>
            </a:r>
          </a:p>
        </p:txBody>
      </p:sp>
    </p:spTree>
    <p:extLst>
      <p:ext uri="{BB962C8B-B14F-4D97-AF65-F5344CB8AC3E}">
        <p14:creationId xmlns:p14="http://schemas.microsoft.com/office/powerpoint/2010/main" val="31545995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6312E6F-AB2B-4C04-945B-8F89DDF64C94}"/>
              </a:ext>
            </a:extLst>
          </p:cNvPr>
          <p:cNvSpPr>
            <a:spLocks noGrp="1"/>
          </p:cNvSpPr>
          <p:nvPr>
            <p:ph idx="1"/>
          </p:nvPr>
        </p:nvSpPr>
        <p:spPr/>
        <p:txBody>
          <a:bodyPr/>
          <a:lstStyle/>
          <a:p>
            <a:pPr marL="0" marR="0" indent="0">
              <a:spcBef>
                <a:spcPts val="0"/>
              </a:spcBef>
              <a:spcAft>
                <a:spcPts val="0"/>
              </a:spcAft>
              <a:buNone/>
            </a:pPr>
            <a:r>
              <a:rPr lang="en-US" sz="1800" dirty="0">
                <a:effectLst/>
                <a:latin typeface="Calibri" panose="020F0502020204030204" pitchFamily="34" charset="0"/>
                <a:ea typeface="Calibri" panose="020F0502020204030204" pitchFamily="34" charset="0"/>
              </a:rPr>
              <a:t>IMPORTANT DISCLOSURES</a:t>
            </a:r>
          </a:p>
          <a:p>
            <a:pPr marL="0" marR="0" indent="0">
              <a:spcBef>
                <a:spcPts val="0"/>
              </a:spcBef>
              <a:spcAft>
                <a:spcPts val="0"/>
              </a:spcAft>
              <a:buNone/>
            </a:pPr>
            <a:r>
              <a:rPr lang="en-US" sz="1800" dirty="0">
                <a:effectLst/>
                <a:latin typeface="Calibri" panose="020F0502020204030204" pitchFamily="34" charset="0"/>
                <a:ea typeface="Calibri" panose="020F0502020204030204" pitchFamily="34" charset="0"/>
              </a:rPr>
              <a:t>First National Bank of Pennsylvania, its parent and affiliates (FNB) do not provide investment, tax, legal, or retirement advice or recommendations. The information presented here is not specific to any individual's personal circumstances. To the extent that this material concerns tax matters, it is not intended or written to be used, and cannot be used, by a taxpayer for the purpose of avoiding penalties that may be imposed by law. Each taxpayer should seek independent advice from a tax professional based on his or her individual circumstances. These materials are provided for general information and educational purposes based upon publicly available information from sources believed to be reliable — we cannot assure the accuracy or completeness of these materials. The information in these materials may change at any time and without notice.</a:t>
            </a:r>
          </a:p>
          <a:p>
            <a:pPr marL="0" marR="0" indent="0">
              <a:spcBef>
                <a:spcPts val="0"/>
              </a:spcBef>
              <a:spcAft>
                <a:spcPts val="0"/>
              </a:spcAft>
              <a:buNone/>
            </a:pPr>
            <a:r>
              <a:rPr lang="en-US" sz="1800" dirty="0">
                <a:effectLst/>
                <a:latin typeface="Calibri" panose="020F0502020204030204" pitchFamily="34" charset="0"/>
                <a:ea typeface="Calibri" panose="020F0502020204030204" pitchFamily="34" charset="0"/>
              </a:rPr>
              <a:t> </a:t>
            </a:r>
          </a:p>
          <a:p>
            <a:pPr marL="0" marR="0" indent="0">
              <a:spcBef>
                <a:spcPts val="0"/>
              </a:spcBef>
              <a:spcAft>
                <a:spcPts val="0"/>
              </a:spcAft>
              <a:buNone/>
            </a:pPr>
            <a:r>
              <a:rPr lang="en-US" sz="1800" dirty="0">
                <a:effectLst/>
                <a:latin typeface="Calibri" panose="020F0502020204030204" pitchFamily="34" charset="0"/>
                <a:ea typeface="Calibri" panose="020F0502020204030204" pitchFamily="34" charset="0"/>
              </a:rPr>
              <a:t>Prepared by FNB Copyright 2022</a:t>
            </a:r>
          </a:p>
          <a:p>
            <a:endParaRPr lang="en-US" dirty="0"/>
          </a:p>
        </p:txBody>
      </p:sp>
      <p:sp>
        <p:nvSpPr>
          <p:cNvPr id="4" name="Slide Number Placeholder 3">
            <a:extLst>
              <a:ext uri="{FF2B5EF4-FFF2-40B4-BE49-F238E27FC236}">
                <a16:creationId xmlns:a16="http://schemas.microsoft.com/office/drawing/2014/main" id="{3874D744-3DCD-43EA-8875-2234BD6421A5}"/>
              </a:ext>
            </a:extLst>
          </p:cNvPr>
          <p:cNvSpPr>
            <a:spLocks noGrp="1"/>
          </p:cNvSpPr>
          <p:nvPr>
            <p:ph type="sldNum" sz="quarter" idx="12"/>
          </p:nvPr>
        </p:nvSpPr>
        <p:spPr/>
        <p:txBody>
          <a:bodyPr/>
          <a:lstStyle/>
          <a:p>
            <a:fld id="{D22B2322-AA49-4E44-89E8-8F259D5E65DE}" type="slidenum">
              <a:rPr lang="en-US" smtClean="0"/>
              <a:t>13</a:t>
            </a:fld>
            <a:endParaRPr lang="en-US"/>
          </a:p>
        </p:txBody>
      </p:sp>
    </p:spTree>
    <p:extLst>
      <p:ext uri="{BB962C8B-B14F-4D97-AF65-F5344CB8AC3E}">
        <p14:creationId xmlns:p14="http://schemas.microsoft.com/office/powerpoint/2010/main" val="32315467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8650" y="1896228"/>
            <a:ext cx="7886700" cy="1532772"/>
          </a:xfrm>
        </p:spPr>
        <p:txBody>
          <a:bodyPr anchor="t">
            <a:noAutofit/>
          </a:bodyPr>
          <a:lstStyle/>
          <a:p>
            <a:pPr algn="ctr"/>
            <a:r>
              <a:rPr lang="en-US" sz="4800" dirty="0">
                <a:solidFill>
                  <a:srgbClr val="66789C"/>
                </a:solidFill>
              </a:rPr>
              <a:t>I want to go to college, but how will I pay for it?</a:t>
            </a:r>
          </a:p>
        </p:txBody>
      </p:sp>
      <p:sp>
        <p:nvSpPr>
          <p:cNvPr id="4" name="Slide Number Placeholder 3"/>
          <p:cNvSpPr>
            <a:spLocks noGrp="1"/>
          </p:cNvSpPr>
          <p:nvPr>
            <p:ph type="sldNum" sz="quarter" idx="12"/>
          </p:nvPr>
        </p:nvSpPr>
        <p:spPr/>
        <p:txBody>
          <a:bodyPr/>
          <a:lstStyle/>
          <a:p>
            <a:fld id="{D22B2322-AA49-4E44-89E8-8F259D5E65DE}" type="slidenum">
              <a:rPr lang="en-US" smtClean="0"/>
              <a:t>2</a:t>
            </a:fld>
            <a:endParaRPr lang="en-US"/>
          </a:p>
        </p:txBody>
      </p:sp>
      <p:sp>
        <p:nvSpPr>
          <p:cNvPr id="7"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dirty="0">
                <a:solidFill>
                  <a:schemeClr val="bg1"/>
                </a:solidFill>
                <a:latin typeface="Lato" panose="020F0502020204030203" pitchFamily="34" charset="0"/>
              </a:rPr>
              <a:t>Paying for College</a:t>
            </a:r>
          </a:p>
        </p:txBody>
      </p:sp>
      <p:sp>
        <p:nvSpPr>
          <p:cNvPr id="6" name="Text Placeholder 5"/>
          <p:cNvSpPr>
            <a:spLocks noGrp="1"/>
          </p:cNvSpPr>
          <p:nvPr>
            <p:ph type="body" idx="1"/>
          </p:nvPr>
        </p:nvSpPr>
        <p:spPr>
          <a:xfrm>
            <a:off x="566160" y="3829284"/>
            <a:ext cx="7886700" cy="1993292"/>
          </a:xfrm>
        </p:spPr>
        <p:txBody>
          <a:bodyPr>
            <a:normAutofit/>
          </a:bodyPr>
          <a:lstStyle/>
          <a:p>
            <a:pPr algn="ctr">
              <a:lnSpc>
                <a:spcPct val="100000"/>
              </a:lnSpc>
              <a:spcBef>
                <a:spcPts val="1200"/>
              </a:spcBef>
            </a:pPr>
            <a:r>
              <a:rPr lang="en-US" dirty="0">
                <a:solidFill>
                  <a:schemeClr val="tx1"/>
                </a:solidFill>
                <a:latin typeface="Helvetica LT Std Light" panose="020B0403020202020204" pitchFamily="34" charset="0"/>
              </a:rPr>
              <a:t>The thought of going to college is exciting! However, the thought of paying for it can be daunting. Planning and knowing your payment options can help make the process less stressful.</a:t>
            </a:r>
          </a:p>
        </p:txBody>
      </p:sp>
    </p:spTree>
    <p:extLst>
      <p:ext uri="{BB962C8B-B14F-4D97-AF65-F5344CB8AC3E}">
        <p14:creationId xmlns:p14="http://schemas.microsoft.com/office/powerpoint/2010/main" val="14377363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8650" y="924810"/>
            <a:ext cx="7886700" cy="722203"/>
          </a:xfrm>
        </p:spPr>
        <p:txBody>
          <a:bodyPr>
            <a:normAutofit/>
          </a:bodyPr>
          <a:lstStyle/>
          <a:p>
            <a:r>
              <a:rPr lang="en-US" sz="2800" b="1" dirty="0">
                <a:solidFill>
                  <a:srgbClr val="66789C"/>
                </a:solidFill>
              </a:rPr>
              <a:t>What are the costs?</a:t>
            </a:r>
          </a:p>
        </p:txBody>
      </p:sp>
      <p:sp>
        <p:nvSpPr>
          <p:cNvPr id="6" name="Content Placeholder 5"/>
          <p:cNvSpPr>
            <a:spLocks noGrp="1"/>
          </p:cNvSpPr>
          <p:nvPr>
            <p:ph idx="1"/>
          </p:nvPr>
        </p:nvSpPr>
        <p:spPr>
          <a:xfrm>
            <a:off x="403412" y="1647013"/>
            <a:ext cx="8111938" cy="4409403"/>
          </a:xfrm>
        </p:spPr>
        <p:txBody>
          <a:bodyPr vert="horz" lIns="91440" tIns="45720" rIns="91440" bIns="45720" rtlCol="0" anchor="t">
            <a:normAutofit/>
          </a:bodyPr>
          <a:lstStyle/>
          <a:p>
            <a:pPr marL="0" indent="0">
              <a:buNone/>
            </a:pPr>
            <a:r>
              <a:rPr lang="en-US" sz="1800" dirty="0">
                <a:latin typeface="Helvetica LT Std Light" panose="020B0403020202020204" pitchFamily="34" charset="0"/>
              </a:rPr>
              <a:t>In addition to tuition, there are other associated costs to consider, including:</a:t>
            </a:r>
          </a:p>
          <a:p>
            <a:pPr lvl="1"/>
            <a:r>
              <a:rPr lang="en-US" sz="1800" dirty="0">
                <a:latin typeface="Helvetica LT Std Light" panose="020B0403020202020204" pitchFamily="34" charset="0"/>
              </a:rPr>
              <a:t>Housing</a:t>
            </a:r>
          </a:p>
          <a:p>
            <a:pPr lvl="1"/>
            <a:r>
              <a:rPr lang="en-US" sz="1800" dirty="0">
                <a:latin typeface="Helvetica LT Std Light" panose="020B0403020202020204" pitchFamily="34" charset="0"/>
              </a:rPr>
              <a:t>Meal Plans</a:t>
            </a:r>
          </a:p>
          <a:p>
            <a:pPr lvl="1"/>
            <a:r>
              <a:rPr lang="en-US" sz="1800" dirty="0">
                <a:latin typeface="Helvetica LT Std Light" panose="020B0403020202020204" pitchFamily="34" charset="0"/>
              </a:rPr>
              <a:t>Parking/Transportation</a:t>
            </a:r>
          </a:p>
          <a:p>
            <a:pPr marL="0" indent="0">
              <a:buNone/>
            </a:pPr>
            <a:r>
              <a:rPr lang="en-US" sz="1800" dirty="0">
                <a:latin typeface="Helvetica LT Std Light" panose="020B0403020202020204"/>
              </a:rPr>
              <a:t>These costs can be found in college brochures or on websites.</a:t>
            </a:r>
          </a:p>
          <a:p>
            <a:pPr marL="457200" lvl="1" indent="0">
              <a:buNone/>
            </a:pPr>
            <a:endParaRPr lang="en-US" sz="1800" dirty="0">
              <a:latin typeface="Helvetica LT Std Light" panose="020B0403020202020204" pitchFamily="34" charset="0"/>
            </a:endParaRPr>
          </a:p>
          <a:p>
            <a:pPr lvl="1"/>
            <a:r>
              <a:rPr lang="en-US" sz="1800" dirty="0">
                <a:latin typeface="Helvetica LT Std Light" panose="020B0403020202020204" pitchFamily="34" charset="0"/>
              </a:rPr>
              <a:t>Books and supplies</a:t>
            </a:r>
          </a:p>
          <a:p>
            <a:pPr lvl="2"/>
            <a:r>
              <a:rPr lang="en-US" sz="1800" dirty="0">
                <a:latin typeface="Helvetica LT Std Light" panose="020B0403020202020204" pitchFamily="34" charset="0"/>
              </a:rPr>
              <a:t>In addition to your general supplies, every course will have a list of required books and supplies. These are not provided and can be quite expensive. Buying used books could cut down the cost.</a:t>
            </a:r>
          </a:p>
          <a:p>
            <a:pPr marL="914400" lvl="2" indent="0">
              <a:buNone/>
            </a:pPr>
            <a:endParaRPr lang="en-US" sz="1800" dirty="0">
              <a:latin typeface="Helvetica LT Std Light" panose="020B0403020202020204" pitchFamily="34" charset="0"/>
            </a:endParaRPr>
          </a:p>
          <a:p>
            <a:pPr lvl="1"/>
            <a:r>
              <a:rPr lang="en-US" sz="1800" dirty="0">
                <a:latin typeface="Helvetica LT Std Light" panose="020B0403020202020204" pitchFamily="34" charset="0"/>
              </a:rPr>
              <a:t>Laundry</a:t>
            </a:r>
          </a:p>
          <a:p>
            <a:pPr lvl="2"/>
            <a:r>
              <a:rPr lang="en-US" sz="1800" dirty="0">
                <a:latin typeface="Helvetica LT Std Light" panose="020B0403020202020204"/>
              </a:rPr>
              <a:t>Laundry facilities may be coin operated or require you to swipe your student card to be charged a fee.</a:t>
            </a:r>
            <a:endParaRPr lang="en-US" sz="1800" dirty="0">
              <a:latin typeface="Helvetica LT Std Light" panose="020B0403020202020204" pitchFamily="34" charset="0"/>
            </a:endParaRPr>
          </a:p>
        </p:txBody>
      </p:sp>
      <p:sp>
        <p:nvSpPr>
          <p:cNvPr id="4" name="Slide Number Placeholder 3"/>
          <p:cNvSpPr>
            <a:spLocks noGrp="1"/>
          </p:cNvSpPr>
          <p:nvPr>
            <p:ph type="sldNum" sz="quarter" idx="12"/>
          </p:nvPr>
        </p:nvSpPr>
        <p:spPr/>
        <p:txBody>
          <a:bodyPr/>
          <a:lstStyle/>
          <a:p>
            <a:fld id="{D22B2322-AA49-4E44-89E8-8F259D5E65DE}" type="slidenum">
              <a:rPr lang="en-US" smtClean="0"/>
              <a:t>3</a:t>
            </a:fld>
            <a:endParaRPr lang="en-US"/>
          </a:p>
        </p:txBody>
      </p:sp>
      <p:sp>
        <p:nvSpPr>
          <p:cNvPr id="7"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dirty="0">
                <a:solidFill>
                  <a:schemeClr val="bg1"/>
                </a:solidFill>
                <a:latin typeface="Lato" panose="020F0502020204030203" pitchFamily="34" charset="0"/>
              </a:rPr>
              <a:t>Paying for College</a:t>
            </a:r>
          </a:p>
        </p:txBody>
      </p:sp>
    </p:spTree>
    <p:extLst>
      <p:ext uri="{BB962C8B-B14F-4D97-AF65-F5344CB8AC3E}">
        <p14:creationId xmlns:p14="http://schemas.microsoft.com/office/powerpoint/2010/main" val="1772419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955110"/>
            <a:ext cx="7886700" cy="722203"/>
          </a:xfrm>
        </p:spPr>
        <p:txBody>
          <a:bodyPr>
            <a:normAutofit/>
          </a:bodyPr>
          <a:lstStyle/>
          <a:p>
            <a:r>
              <a:rPr lang="en-US" sz="2800" b="1" dirty="0">
                <a:solidFill>
                  <a:srgbClr val="66789C"/>
                </a:solidFill>
              </a:rPr>
              <a:t>What are the costs? Cont.</a:t>
            </a:r>
          </a:p>
        </p:txBody>
      </p:sp>
      <p:sp>
        <p:nvSpPr>
          <p:cNvPr id="3" name="Content Placeholder 2"/>
          <p:cNvSpPr>
            <a:spLocks noGrp="1"/>
          </p:cNvSpPr>
          <p:nvPr>
            <p:ph idx="1"/>
          </p:nvPr>
        </p:nvSpPr>
        <p:spPr>
          <a:xfrm>
            <a:off x="628650" y="1726650"/>
            <a:ext cx="7816707" cy="3937880"/>
          </a:xfrm>
        </p:spPr>
        <p:txBody>
          <a:bodyPr>
            <a:noAutofit/>
          </a:bodyPr>
          <a:lstStyle/>
          <a:p>
            <a:pPr marL="0" indent="0">
              <a:buNone/>
            </a:pPr>
            <a:endParaRPr lang="en-US" sz="1800" dirty="0">
              <a:latin typeface="Helvetica LT Std Light" panose="020B0403020202020204"/>
            </a:endParaRPr>
          </a:p>
          <a:p>
            <a:r>
              <a:rPr lang="en-US" sz="1800" dirty="0">
                <a:latin typeface="Helvetica LT Std Light" panose="020B0403020202020204" pitchFamily="34" charset="0"/>
              </a:rPr>
              <a:t>Groceries</a:t>
            </a:r>
          </a:p>
          <a:p>
            <a:pPr lvl="1"/>
            <a:r>
              <a:rPr lang="en-US" sz="1800" dirty="0">
                <a:latin typeface="Helvetica LT Std Light" panose="020B0403020202020204"/>
              </a:rPr>
              <a:t>Grocery costs add up quickly if not budgeted.</a:t>
            </a:r>
          </a:p>
          <a:p>
            <a:pPr marL="457200" lvl="1" indent="0">
              <a:buNone/>
            </a:pPr>
            <a:endParaRPr lang="en-US" sz="1800" dirty="0">
              <a:latin typeface="Helvetica LT Std Light" panose="020B0403020202020204" pitchFamily="34" charset="0"/>
            </a:endParaRPr>
          </a:p>
          <a:p>
            <a:r>
              <a:rPr lang="en-US" sz="1800" dirty="0">
                <a:latin typeface="Helvetica LT Std Light" panose="020B0403020202020204" pitchFamily="34" charset="0"/>
              </a:rPr>
              <a:t>Social</a:t>
            </a:r>
          </a:p>
          <a:p>
            <a:pPr lvl="1"/>
            <a:r>
              <a:rPr lang="en-US" sz="1800" dirty="0">
                <a:latin typeface="Helvetica LT Std Light" panose="020B0403020202020204" pitchFamily="34" charset="0"/>
              </a:rPr>
              <a:t>The cost of your social life is completely under your control.</a:t>
            </a:r>
          </a:p>
          <a:p>
            <a:pPr lvl="1"/>
            <a:r>
              <a:rPr lang="en-US" sz="1800" dirty="0">
                <a:latin typeface="Helvetica LT Std Light" panose="020B0403020202020204" pitchFamily="34" charset="0"/>
              </a:rPr>
              <a:t>If you choose to join Greek life, there are membership dues. Most Greek organizations offer payment plans.</a:t>
            </a:r>
          </a:p>
          <a:p>
            <a:pPr marL="457200" lvl="1" indent="0">
              <a:buNone/>
            </a:pPr>
            <a:endParaRPr lang="en-US" sz="1800" dirty="0">
              <a:latin typeface="Helvetica LT Std Light" panose="020B0403020202020204" pitchFamily="34" charset="0"/>
            </a:endParaRPr>
          </a:p>
          <a:p>
            <a:pPr marL="0" indent="0">
              <a:buNone/>
            </a:pPr>
            <a:r>
              <a:rPr lang="en-US" sz="1800" dirty="0">
                <a:latin typeface="Helvetica LT Std Light" panose="020B0403020202020204" pitchFamily="34" charset="0"/>
              </a:rPr>
              <a:t>In addition to tuition and housing, the average student/family can spend an additional $1,700 to $3,300 per semester.</a:t>
            </a:r>
          </a:p>
        </p:txBody>
      </p:sp>
      <p:sp>
        <p:nvSpPr>
          <p:cNvPr id="4" name="Slide Number Placeholder 3"/>
          <p:cNvSpPr>
            <a:spLocks noGrp="1"/>
          </p:cNvSpPr>
          <p:nvPr>
            <p:ph type="sldNum" sz="quarter" idx="12"/>
          </p:nvPr>
        </p:nvSpPr>
        <p:spPr/>
        <p:txBody>
          <a:bodyPr/>
          <a:lstStyle/>
          <a:p>
            <a:fld id="{D22B2322-AA49-4E44-89E8-8F259D5E65DE}" type="slidenum">
              <a:rPr lang="en-US" smtClean="0"/>
              <a:t>4</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dirty="0">
                <a:solidFill>
                  <a:schemeClr val="bg1"/>
                </a:solidFill>
                <a:latin typeface="Lato" panose="020F0502020204030203" pitchFamily="34" charset="0"/>
              </a:rPr>
              <a:t>Paying for College</a:t>
            </a:r>
          </a:p>
        </p:txBody>
      </p:sp>
    </p:spTree>
    <p:extLst>
      <p:ext uri="{BB962C8B-B14F-4D97-AF65-F5344CB8AC3E}">
        <p14:creationId xmlns:p14="http://schemas.microsoft.com/office/powerpoint/2010/main" val="35203916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946151"/>
            <a:ext cx="7886700" cy="722203"/>
          </a:xfrm>
        </p:spPr>
        <p:txBody>
          <a:bodyPr>
            <a:normAutofit/>
          </a:bodyPr>
          <a:lstStyle/>
          <a:p>
            <a:r>
              <a:rPr lang="en-US" sz="2800" b="1" dirty="0">
                <a:solidFill>
                  <a:srgbClr val="66789C"/>
                </a:solidFill>
              </a:rPr>
              <a:t>What are my options?</a:t>
            </a:r>
          </a:p>
        </p:txBody>
      </p:sp>
      <p:sp>
        <p:nvSpPr>
          <p:cNvPr id="3" name="Content Placeholder 2"/>
          <p:cNvSpPr>
            <a:spLocks noGrp="1"/>
          </p:cNvSpPr>
          <p:nvPr>
            <p:ph idx="1"/>
          </p:nvPr>
        </p:nvSpPr>
        <p:spPr>
          <a:xfrm>
            <a:off x="628650" y="1959923"/>
            <a:ext cx="7534628" cy="4104858"/>
          </a:xfrm>
        </p:spPr>
        <p:txBody>
          <a:bodyPr>
            <a:noAutofit/>
          </a:bodyPr>
          <a:lstStyle/>
          <a:p>
            <a:r>
              <a:rPr lang="en-US" sz="1800" dirty="0">
                <a:latin typeface="Helvetica LT Std Light" panose="020B0403020202020204" pitchFamily="34" charset="0"/>
              </a:rPr>
              <a:t>Self funding </a:t>
            </a:r>
          </a:p>
          <a:p>
            <a:r>
              <a:rPr lang="en-US" sz="1800" dirty="0">
                <a:latin typeface="Helvetica LT Std Light" panose="020B0403020202020204" pitchFamily="34" charset="0"/>
              </a:rPr>
              <a:t>Help from parents/family/guardian(s)</a:t>
            </a:r>
          </a:p>
          <a:p>
            <a:r>
              <a:rPr lang="en-US" sz="1800" dirty="0">
                <a:latin typeface="Helvetica LT Std Light" panose="020B0403020202020204" pitchFamily="34" charset="0"/>
              </a:rPr>
              <a:t>529 Plan</a:t>
            </a:r>
          </a:p>
          <a:p>
            <a:r>
              <a:rPr lang="en-US" sz="1800" dirty="0">
                <a:latin typeface="Helvetica LT Std Light" panose="020B0403020202020204" pitchFamily="34" charset="0"/>
              </a:rPr>
              <a:t>Financial Aid, Scholarships and Grants</a:t>
            </a:r>
          </a:p>
          <a:p>
            <a:r>
              <a:rPr lang="en-US" sz="1800" dirty="0">
                <a:latin typeface="Helvetica LT Std Light" panose="020B0403020202020204" pitchFamily="34" charset="0"/>
              </a:rPr>
              <a:t>Loans</a:t>
            </a:r>
          </a:p>
          <a:p>
            <a:pPr marL="0" indent="0">
              <a:buNone/>
            </a:pPr>
            <a:endParaRPr lang="en-US" sz="1800" dirty="0">
              <a:latin typeface="Helvetica LT Std Light" panose="020B0403020202020204" pitchFamily="34" charset="0"/>
            </a:endParaRPr>
          </a:p>
        </p:txBody>
      </p:sp>
      <p:sp>
        <p:nvSpPr>
          <p:cNvPr id="4" name="Slide Number Placeholder 3"/>
          <p:cNvSpPr>
            <a:spLocks noGrp="1"/>
          </p:cNvSpPr>
          <p:nvPr>
            <p:ph type="sldNum" sz="quarter" idx="12"/>
          </p:nvPr>
        </p:nvSpPr>
        <p:spPr/>
        <p:txBody>
          <a:bodyPr/>
          <a:lstStyle/>
          <a:p>
            <a:fld id="{D22B2322-AA49-4E44-89E8-8F259D5E65DE}" type="slidenum">
              <a:rPr lang="en-US" smtClean="0"/>
              <a:t>5</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dirty="0">
                <a:solidFill>
                  <a:schemeClr val="bg1"/>
                </a:solidFill>
                <a:latin typeface="Lato" panose="020F0502020204030203" pitchFamily="34" charset="0"/>
              </a:rPr>
              <a:t>Paying for College</a:t>
            </a:r>
          </a:p>
        </p:txBody>
      </p:sp>
    </p:spTree>
    <p:extLst>
      <p:ext uri="{BB962C8B-B14F-4D97-AF65-F5344CB8AC3E}">
        <p14:creationId xmlns:p14="http://schemas.microsoft.com/office/powerpoint/2010/main" val="213018511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917686"/>
            <a:ext cx="7886700" cy="722203"/>
          </a:xfrm>
        </p:spPr>
        <p:txBody>
          <a:bodyPr>
            <a:normAutofit/>
          </a:bodyPr>
          <a:lstStyle/>
          <a:p>
            <a:r>
              <a:rPr lang="en-US" sz="2800" b="1" dirty="0">
                <a:solidFill>
                  <a:srgbClr val="66789C"/>
                </a:solidFill>
              </a:rPr>
              <a:t>Self Funding and Help from Parents/Family</a:t>
            </a:r>
          </a:p>
        </p:txBody>
      </p:sp>
      <p:sp>
        <p:nvSpPr>
          <p:cNvPr id="3" name="Content Placeholder 2"/>
          <p:cNvSpPr>
            <a:spLocks noGrp="1"/>
          </p:cNvSpPr>
          <p:nvPr>
            <p:ph idx="1"/>
          </p:nvPr>
        </p:nvSpPr>
        <p:spPr>
          <a:xfrm>
            <a:off x="245854" y="1646187"/>
            <a:ext cx="8126360" cy="4526453"/>
          </a:xfrm>
        </p:spPr>
        <p:txBody>
          <a:bodyPr>
            <a:noAutofit/>
          </a:bodyPr>
          <a:lstStyle/>
          <a:p>
            <a:pPr marL="0" indent="0">
              <a:buNone/>
            </a:pPr>
            <a:endParaRPr lang="en-US" sz="1800" dirty="0">
              <a:latin typeface="Helvetica LT Std Light" panose="020B0403020202020204" pitchFamily="34" charset="0"/>
            </a:endParaRPr>
          </a:p>
          <a:p>
            <a:r>
              <a:rPr lang="en-US" sz="1800" dirty="0">
                <a:latin typeface="Helvetica LT Std Light" panose="020B0403020202020204" pitchFamily="34" charset="0"/>
              </a:rPr>
              <a:t>13% of students are self funded.</a:t>
            </a:r>
          </a:p>
          <a:p>
            <a:pPr lvl="1">
              <a:buFont typeface="Courier New" panose="02070309020205020404" pitchFamily="49" charset="0"/>
              <a:buChar char="o"/>
            </a:pPr>
            <a:r>
              <a:rPr lang="en-US" sz="1800" dirty="0">
                <a:latin typeface="Helvetica LT Std Light" panose="020B0403020202020204" pitchFamily="34" charset="0"/>
              </a:rPr>
              <a:t>If you have a job, save a portion of your paycheck in a college fund. If you don’t have a job, consider getting one. If you receive monetary gifts for birthdays, holidays or graduation, put a portion of it in a college fund.</a:t>
            </a:r>
          </a:p>
          <a:p>
            <a:r>
              <a:rPr lang="en-US" sz="1800" dirty="0">
                <a:latin typeface="Helvetica LT Std Light" panose="020B0403020202020204" pitchFamily="34" charset="0"/>
              </a:rPr>
              <a:t>34% of students have assistance from their parents.</a:t>
            </a:r>
          </a:p>
          <a:p>
            <a:pPr lvl="1">
              <a:buFont typeface="Courier New" panose="02070309020205020404" pitchFamily="49" charset="0"/>
              <a:buChar char="o"/>
            </a:pPr>
            <a:r>
              <a:rPr lang="en-US" sz="1800" dirty="0">
                <a:latin typeface="Helvetica LT Std Light" panose="020B0403020202020204" pitchFamily="34" charset="0"/>
              </a:rPr>
              <a:t>Parents may have started a college fund when their children were born or may have opened a 529 Plan or another investment account.</a:t>
            </a:r>
          </a:p>
          <a:p>
            <a:r>
              <a:rPr lang="en-US" sz="1800" dirty="0">
                <a:latin typeface="Helvetica LT Std Light" panose="020B0403020202020204" pitchFamily="34" charset="0"/>
              </a:rPr>
              <a:t>Other family members may also assist by contributing to the 529 Plan.</a:t>
            </a:r>
          </a:p>
          <a:p>
            <a:r>
              <a:rPr lang="en-US" sz="1800" dirty="0">
                <a:latin typeface="Helvetica LT Std Light" panose="020B0403020202020204" pitchFamily="34" charset="0"/>
              </a:rPr>
              <a:t>If you or your family have been saving for college, it will not necessarily make you ineligible for financial aid. Income matters more than savings when qualifying for financial aid.</a:t>
            </a:r>
          </a:p>
          <a:p>
            <a:pPr marL="0" indent="0">
              <a:buNone/>
            </a:pPr>
            <a:endParaRPr lang="en-US" sz="3600" dirty="0"/>
          </a:p>
        </p:txBody>
      </p:sp>
      <p:sp>
        <p:nvSpPr>
          <p:cNvPr id="4" name="Slide Number Placeholder 3"/>
          <p:cNvSpPr>
            <a:spLocks noGrp="1"/>
          </p:cNvSpPr>
          <p:nvPr>
            <p:ph type="sldNum" sz="quarter" idx="12"/>
          </p:nvPr>
        </p:nvSpPr>
        <p:spPr/>
        <p:txBody>
          <a:bodyPr/>
          <a:lstStyle/>
          <a:p>
            <a:fld id="{D22B2322-AA49-4E44-89E8-8F259D5E65DE}" type="slidenum">
              <a:rPr lang="en-US" smtClean="0"/>
              <a:t>6</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1600" dirty="0">
                <a:solidFill>
                  <a:schemeClr val="bg1"/>
                </a:solidFill>
                <a:latin typeface="Lato" panose="020F0502020204030203" pitchFamily="34" charset="0"/>
              </a:rPr>
              <a:t>Paying for College</a:t>
            </a:r>
          </a:p>
          <a:p>
            <a:pPr marL="0" indent="0">
              <a:buFont typeface="Arial" panose="020B0604020202020204" pitchFamily="34" charset="0"/>
              <a:buNone/>
            </a:pPr>
            <a:endParaRPr lang="en-US" sz="1600" dirty="0">
              <a:solidFill>
                <a:schemeClr val="bg1"/>
              </a:solidFill>
              <a:latin typeface="Lato" panose="020F0502020204030203" pitchFamily="34" charset="0"/>
            </a:endParaRPr>
          </a:p>
        </p:txBody>
      </p:sp>
    </p:spTree>
    <p:extLst>
      <p:ext uri="{BB962C8B-B14F-4D97-AF65-F5344CB8AC3E}">
        <p14:creationId xmlns:p14="http://schemas.microsoft.com/office/powerpoint/2010/main" val="3746445590"/>
      </p:ext>
    </p:extLst>
  </p:cSld>
  <p:clrMapOvr>
    <a:masterClrMapping/>
  </p:clrMapOvr>
  <p:transition spd="slow">
    <p:randomBar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034535"/>
            <a:ext cx="7886700" cy="722203"/>
          </a:xfrm>
        </p:spPr>
        <p:txBody>
          <a:bodyPr>
            <a:normAutofit/>
          </a:bodyPr>
          <a:lstStyle/>
          <a:p>
            <a:r>
              <a:rPr lang="en-US" sz="2800" b="1" dirty="0">
                <a:solidFill>
                  <a:srgbClr val="66789C"/>
                </a:solidFill>
              </a:rPr>
              <a:t>What is a 529 Plan?</a:t>
            </a:r>
          </a:p>
        </p:txBody>
      </p:sp>
      <p:sp>
        <p:nvSpPr>
          <p:cNvPr id="3" name="Content Placeholder 2"/>
          <p:cNvSpPr>
            <a:spLocks noGrp="1"/>
          </p:cNvSpPr>
          <p:nvPr>
            <p:ph idx="1"/>
          </p:nvPr>
        </p:nvSpPr>
        <p:spPr>
          <a:xfrm>
            <a:off x="628650" y="1612767"/>
            <a:ext cx="7886700" cy="4526453"/>
          </a:xfrm>
        </p:spPr>
        <p:txBody>
          <a:bodyPr vert="horz" lIns="91440" tIns="45720" rIns="91440" bIns="45720" rtlCol="0" anchor="t">
            <a:normAutofit/>
          </a:bodyPr>
          <a:lstStyle/>
          <a:p>
            <a:endParaRPr lang="en-US" sz="1600" dirty="0"/>
          </a:p>
          <a:p>
            <a:pPr marL="0" indent="0">
              <a:buNone/>
            </a:pPr>
            <a:endParaRPr lang="en-US" sz="1600" dirty="0"/>
          </a:p>
          <a:p>
            <a:pPr marL="0" indent="0">
              <a:buNone/>
            </a:pPr>
            <a:endParaRPr lang="en-US" sz="1600" dirty="0"/>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dirty="0">
                <a:solidFill>
                  <a:schemeClr val="bg1"/>
                </a:solidFill>
                <a:latin typeface="Lato" panose="020F0502020204030203" pitchFamily="34" charset="0"/>
              </a:rPr>
              <a:t>Paying for College</a:t>
            </a:r>
          </a:p>
        </p:txBody>
      </p:sp>
      <p:sp>
        <p:nvSpPr>
          <p:cNvPr id="7" name="TextBox 6">
            <a:extLst>
              <a:ext uri="{FF2B5EF4-FFF2-40B4-BE49-F238E27FC236}">
                <a16:creationId xmlns:a16="http://schemas.microsoft.com/office/drawing/2014/main" id="{27ED39AC-FDAA-49D5-9037-1ECA3BF6E608}"/>
              </a:ext>
            </a:extLst>
          </p:cNvPr>
          <p:cNvSpPr txBox="1"/>
          <p:nvPr/>
        </p:nvSpPr>
        <p:spPr>
          <a:xfrm>
            <a:off x="628650" y="1973868"/>
            <a:ext cx="8259856" cy="4247317"/>
          </a:xfrm>
          <a:prstGeom prst="rect">
            <a:avLst/>
          </a:prstGeom>
          <a:noFill/>
        </p:spPr>
        <p:txBody>
          <a:bodyPr wrap="square" rtlCol="0">
            <a:spAutoFit/>
          </a:bodyPr>
          <a:lstStyle/>
          <a:p>
            <a:r>
              <a:rPr lang="en-US" dirty="0">
                <a:latin typeface="Helvetica LT Std Light"/>
              </a:rPr>
              <a:t>529 Plans are a tax-exempt tool to save and pay for education. </a:t>
            </a:r>
          </a:p>
          <a:p>
            <a:endParaRPr lang="en-US" dirty="0"/>
          </a:p>
          <a:p>
            <a:r>
              <a:rPr lang="en-US" dirty="0">
                <a:latin typeface="Helvetica LT Std Light"/>
              </a:rPr>
              <a:t>A</a:t>
            </a:r>
            <a:r>
              <a:rPr lang="en-US" b="0" i="0" dirty="0">
                <a:effectLst/>
                <a:latin typeface="Helvetica LT Std Light"/>
              </a:rPr>
              <a:t>ccount withdrawals to pay qualified education expenses are tax free.</a:t>
            </a:r>
          </a:p>
          <a:p>
            <a:endParaRPr lang="en-US" dirty="0">
              <a:latin typeface="Helvetica LT Std Light"/>
            </a:endParaRPr>
          </a:p>
          <a:p>
            <a:r>
              <a:rPr lang="en-US" dirty="0">
                <a:latin typeface="Helvetica LT Std Light"/>
              </a:rPr>
              <a:t>There are two types of 529 Plans:</a:t>
            </a:r>
          </a:p>
          <a:p>
            <a:endParaRPr lang="en-US" dirty="0">
              <a:latin typeface="Helvetica LT Std Light"/>
            </a:endParaRPr>
          </a:p>
          <a:p>
            <a:pPr marL="800100" lvl="1" indent="-342900">
              <a:buFont typeface="+mj-lt"/>
              <a:buAutoNum type="arabicPeriod"/>
            </a:pPr>
            <a:r>
              <a:rPr lang="en-US" dirty="0">
                <a:latin typeface="Helvetica LT Std Light"/>
              </a:rPr>
              <a:t>Prepaid Tuition Plans</a:t>
            </a:r>
            <a:r>
              <a:rPr lang="en-US" sz="1800" b="1" dirty="0">
                <a:latin typeface="Helvetica LT Std Light" panose="020B0403020202020204"/>
              </a:rPr>
              <a:t> </a:t>
            </a:r>
            <a:r>
              <a:rPr lang="en-US" sz="1800" dirty="0">
                <a:latin typeface="Helvetica LT Std Light" panose="020B0403020202020204"/>
              </a:rPr>
              <a:t>–</a:t>
            </a:r>
            <a:r>
              <a:rPr lang="en-US" dirty="0">
                <a:latin typeface="Helvetica LT Std Light"/>
              </a:rPr>
              <a:t> Offered by limited states and colleges, locks in tuition at the current rate for a student that may not attend college for a few years.</a:t>
            </a:r>
          </a:p>
          <a:p>
            <a:pPr marL="1257300" lvl="2" indent="-342900">
              <a:buFont typeface="Arial" panose="020B0604020202020204" pitchFamily="34" charset="0"/>
              <a:buChar char="•"/>
            </a:pPr>
            <a:r>
              <a:rPr lang="en-US" dirty="0">
                <a:latin typeface="Helvetica LT Std Light"/>
              </a:rPr>
              <a:t>This does NOT include room and board.*</a:t>
            </a:r>
          </a:p>
          <a:p>
            <a:pPr lvl="2"/>
            <a:endParaRPr lang="en-US" dirty="0">
              <a:latin typeface="Helvetica LT Std Light"/>
            </a:endParaRPr>
          </a:p>
          <a:p>
            <a:pPr marL="800100" lvl="1" indent="-342900">
              <a:buFont typeface="+mj-lt"/>
              <a:buAutoNum type="arabicPeriod"/>
            </a:pPr>
            <a:r>
              <a:rPr lang="en-US" dirty="0">
                <a:latin typeface="Helvetica LT Std Light"/>
              </a:rPr>
              <a:t>Education Savings Plan</a:t>
            </a:r>
            <a:r>
              <a:rPr lang="en-US" sz="1800" b="1" dirty="0">
                <a:latin typeface="Helvetica LT Std Light" panose="020B0403020202020204"/>
              </a:rPr>
              <a:t> </a:t>
            </a:r>
            <a:r>
              <a:rPr lang="en-US" sz="1800" dirty="0">
                <a:latin typeface="Helvetica LT Std Light" panose="020B0403020202020204"/>
              </a:rPr>
              <a:t>–</a:t>
            </a:r>
            <a:r>
              <a:rPr lang="en-US" sz="1800" b="1" dirty="0">
                <a:latin typeface="Helvetica LT Std Light" panose="020B0403020202020204"/>
              </a:rPr>
              <a:t> </a:t>
            </a:r>
            <a:r>
              <a:rPr lang="en-US" dirty="0">
                <a:latin typeface="Helvetica LT Std Light"/>
              </a:rPr>
              <a:t>The most common type of plan, contributions are invested in a selection of mutual funds to grow over time.</a:t>
            </a:r>
          </a:p>
          <a:p>
            <a:pPr marL="1257300" lvl="2" indent="-342900">
              <a:buFont typeface="Arial" panose="020B0604020202020204" pitchFamily="34" charset="0"/>
              <a:buChar char="•"/>
            </a:pPr>
            <a:r>
              <a:rPr lang="en-US" dirty="0">
                <a:latin typeface="Helvetica LT Std Light"/>
              </a:rPr>
              <a:t>This can be used for tuition, fees, room and board and related costs.*</a:t>
            </a:r>
          </a:p>
        </p:txBody>
      </p:sp>
      <p:sp>
        <p:nvSpPr>
          <p:cNvPr id="9" name="Footer Placeholder 8">
            <a:extLst>
              <a:ext uri="{FF2B5EF4-FFF2-40B4-BE49-F238E27FC236}">
                <a16:creationId xmlns:a16="http://schemas.microsoft.com/office/drawing/2014/main" id="{9DED3796-8973-4E74-BF9A-9F2EDC546AC6}"/>
              </a:ext>
            </a:extLst>
          </p:cNvPr>
          <p:cNvSpPr>
            <a:spLocks noGrp="1"/>
          </p:cNvSpPr>
          <p:nvPr>
            <p:ph type="ftr" sz="quarter" idx="11"/>
          </p:nvPr>
        </p:nvSpPr>
        <p:spPr/>
        <p:txBody>
          <a:bodyPr/>
          <a:lstStyle/>
          <a:p>
            <a:r>
              <a:rPr lang="en-US" dirty="0">
                <a:solidFill>
                  <a:schemeClr val="tx1"/>
                </a:solidFill>
              </a:rPr>
              <a:t>*https://www.investopedia.com/terms/1/529plan.asp</a:t>
            </a:r>
          </a:p>
        </p:txBody>
      </p:sp>
      <p:sp>
        <p:nvSpPr>
          <p:cNvPr id="10" name="Slide Number Placeholder 9">
            <a:extLst>
              <a:ext uri="{FF2B5EF4-FFF2-40B4-BE49-F238E27FC236}">
                <a16:creationId xmlns:a16="http://schemas.microsoft.com/office/drawing/2014/main" id="{1EA50BEB-AC3F-4463-B55D-197F9C5B03EB}"/>
              </a:ext>
            </a:extLst>
          </p:cNvPr>
          <p:cNvSpPr>
            <a:spLocks noGrp="1"/>
          </p:cNvSpPr>
          <p:nvPr>
            <p:ph type="sldNum" sz="quarter" idx="12"/>
          </p:nvPr>
        </p:nvSpPr>
        <p:spPr/>
        <p:txBody>
          <a:bodyPr/>
          <a:lstStyle/>
          <a:p>
            <a:fld id="{D22B2322-AA49-4E44-89E8-8F259D5E65DE}" type="slidenum">
              <a:rPr lang="en-US" smtClean="0"/>
              <a:t>7</a:t>
            </a:fld>
            <a:endParaRPr lang="en-US" dirty="0"/>
          </a:p>
        </p:txBody>
      </p:sp>
    </p:spTree>
    <p:extLst>
      <p:ext uri="{BB962C8B-B14F-4D97-AF65-F5344CB8AC3E}">
        <p14:creationId xmlns:p14="http://schemas.microsoft.com/office/powerpoint/2010/main" val="29614796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EEB64-C761-4A4F-AF08-7D544DC9FC71}"/>
              </a:ext>
            </a:extLst>
          </p:cNvPr>
          <p:cNvSpPr>
            <a:spLocks noGrp="1"/>
          </p:cNvSpPr>
          <p:nvPr>
            <p:ph type="title"/>
          </p:nvPr>
        </p:nvSpPr>
        <p:spPr>
          <a:xfrm>
            <a:off x="628650" y="942359"/>
            <a:ext cx="7886700" cy="722203"/>
          </a:xfrm>
        </p:spPr>
        <p:txBody>
          <a:bodyPr>
            <a:normAutofit/>
          </a:bodyPr>
          <a:lstStyle/>
          <a:p>
            <a:r>
              <a:rPr lang="en-US" sz="2800" dirty="0">
                <a:solidFill>
                  <a:srgbClr val="66789C"/>
                </a:solidFill>
              </a:rPr>
              <a:t>Financial Aid, Scholarships and Grants</a:t>
            </a:r>
            <a:endParaRPr lang="en-US" sz="2800" dirty="0"/>
          </a:p>
        </p:txBody>
      </p:sp>
      <p:sp>
        <p:nvSpPr>
          <p:cNvPr id="4" name="Slide Number Placeholder 3">
            <a:extLst>
              <a:ext uri="{FF2B5EF4-FFF2-40B4-BE49-F238E27FC236}">
                <a16:creationId xmlns:a16="http://schemas.microsoft.com/office/drawing/2014/main" id="{03A981CB-1D4A-48F3-9984-2D6A5C4B1507}"/>
              </a:ext>
            </a:extLst>
          </p:cNvPr>
          <p:cNvSpPr>
            <a:spLocks noGrp="1"/>
          </p:cNvSpPr>
          <p:nvPr>
            <p:ph type="sldNum" sz="quarter" idx="12"/>
          </p:nvPr>
        </p:nvSpPr>
        <p:spPr/>
        <p:txBody>
          <a:bodyPr/>
          <a:lstStyle/>
          <a:p>
            <a:fld id="{D22B2322-AA49-4E44-89E8-8F259D5E65DE}" type="slidenum">
              <a:rPr lang="en-US" smtClean="0"/>
              <a:t>8</a:t>
            </a:fld>
            <a:endParaRPr lang="en-US"/>
          </a:p>
        </p:txBody>
      </p:sp>
      <p:sp>
        <p:nvSpPr>
          <p:cNvPr id="6" name="Content Placeholder 2">
            <a:extLst>
              <a:ext uri="{FF2B5EF4-FFF2-40B4-BE49-F238E27FC236}">
                <a16:creationId xmlns:a16="http://schemas.microsoft.com/office/drawing/2014/main" id="{B995F1E1-BF1B-4AB3-9C03-BFBF085B8CDA}"/>
              </a:ext>
            </a:extLst>
          </p:cNvPr>
          <p:cNvSpPr>
            <a:spLocks noGrp="1"/>
          </p:cNvSpPr>
          <p:nvPr>
            <p:ph idx="1"/>
          </p:nvPr>
        </p:nvSpPr>
        <p:spPr>
          <a:xfrm>
            <a:off x="628650" y="2039811"/>
            <a:ext cx="8375633" cy="839579"/>
          </a:xfrm>
        </p:spPr>
        <p:txBody>
          <a:bodyPr>
            <a:noAutofit/>
          </a:bodyPr>
          <a:lstStyle/>
          <a:p>
            <a:r>
              <a:rPr lang="en-US" sz="1600" dirty="0">
                <a:latin typeface="Helvetica LT Std Light" panose="020B0403020202020204" pitchFamily="34" charset="0"/>
              </a:rPr>
              <a:t>Most families will qualify for financial aid</a:t>
            </a:r>
          </a:p>
          <a:p>
            <a:pPr lvl="1">
              <a:buFont typeface="Courier New" panose="02070309020205020404" pitchFamily="49" charset="0"/>
              <a:buChar char="o"/>
            </a:pPr>
            <a:r>
              <a:rPr lang="en-US" sz="1600" dirty="0">
                <a:latin typeface="Helvetica LT Std Light" panose="020B0403020202020204" pitchFamily="34" charset="0"/>
              </a:rPr>
              <a:t>To qualify, you must submit the Free Application for Federal Student Aid, also known as FAFSA, every year. </a:t>
            </a:r>
          </a:p>
          <a:p>
            <a:pPr marL="457200" lvl="1" indent="0">
              <a:buNone/>
            </a:pPr>
            <a:endParaRPr lang="en-US" sz="1800" dirty="0">
              <a:latin typeface="Helvetica LT Std Light" panose="020B0403020202020204" pitchFamily="34" charset="0"/>
            </a:endParaRPr>
          </a:p>
          <a:p>
            <a:pPr marL="457200" lvl="1" indent="0">
              <a:buNone/>
            </a:pPr>
            <a:endParaRPr lang="en-US" sz="2000" dirty="0"/>
          </a:p>
          <a:p>
            <a:pPr marL="0" indent="0">
              <a:buNone/>
            </a:pPr>
            <a:endParaRPr lang="en-US" sz="2000" dirty="0"/>
          </a:p>
        </p:txBody>
      </p:sp>
      <p:sp>
        <p:nvSpPr>
          <p:cNvPr id="7" name="TextBox 6">
            <a:extLst>
              <a:ext uri="{FF2B5EF4-FFF2-40B4-BE49-F238E27FC236}">
                <a16:creationId xmlns:a16="http://schemas.microsoft.com/office/drawing/2014/main" id="{31AD587E-2B2F-4E01-86A3-443C7C02E116}"/>
              </a:ext>
            </a:extLst>
          </p:cNvPr>
          <p:cNvSpPr txBox="1"/>
          <p:nvPr/>
        </p:nvSpPr>
        <p:spPr>
          <a:xfrm>
            <a:off x="437251" y="2987757"/>
            <a:ext cx="8269497" cy="3431709"/>
          </a:xfrm>
          <a:prstGeom prst="rect">
            <a:avLst/>
          </a:prstGeom>
          <a:noFill/>
        </p:spPr>
        <p:txBody>
          <a:bodyPr wrap="square" rtlCol="0">
            <a:spAutoFit/>
          </a:bodyPr>
          <a:lstStyle/>
          <a:p>
            <a:r>
              <a:rPr lang="en-US" sz="1600" dirty="0">
                <a:latin typeface="Helvetica LT Std Light" panose="020B0403020202020204"/>
              </a:rPr>
              <a:t>If eligible, your financial aid package could include a combination of the following:</a:t>
            </a:r>
          </a:p>
          <a:p>
            <a:pPr marL="285750" indent="-285750">
              <a:spcBef>
                <a:spcPts val="600"/>
              </a:spcBef>
              <a:buFont typeface="Arial" panose="020B0604020202020204" pitchFamily="34" charset="0"/>
              <a:buChar char="•"/>
            </a:pPr>
            <a:r>
              <a:rPr lang="en-US" sz="1600" b="1" dirty="0">
                <a:latin typeface="Helvetica LT Std Light" panose="020B0403020202020204"/>
              </a:rPr>
              <a:t>Merit and Needs Based Scholarships –</a:t>
            </a:r>
            <a:r>
              <a:rPr lang="en-US" sz="1600" dirty="0">
                <a:latin typeface="Helvetica LT Std Light" panose="020B0403020202020204"/>
              </a:rPr>
              <a:t> Awarded by federal, state and college programs, based on skill, ability or financial need and do not have to be paid back.</a:t>
            </a:r>
          </a:p>
          <a:p>
            <a:pPr marL="285750" indent="-285750">
              <a:spcBef>
                <a:spcPts val="600"/>
              </a:spcBef>
              <a:buFont typeface="Arial" panose="020B0604020202020204" pitchFamily="34" charset="0"/>
              <a:buChar char="•"/>
            </a:pPr>
            <a:r>
              <a:rPr lang="en-US" sz="1600" b="1" dirty="0">
                <a:latin typeface="Helvetica LT Std Light" panose="020B0403020202020204"/>
              </a:rPr>
              <a:t>State and Institution Grants –</a:t>
            </a:r>
            <a:r>
              <a:rPr lang="en-US" sz="1600" dirty="0">
                <a:latin typeface="Helvetica LT Std Light" panose="020B0403020202020204"/>
              </a:rPr>
              <a:t> Many states and colleges have grants that require the FAFSA to be submitted but do not have to be paid back.</a:t>
            </a:r>
          </a:p>
          <a:p>
            <a:pPr marL="285750" indent="-285750">
              <a:spcBef>
                <a:spcPts val="600"/>
              </a:spcBef>
              <a:buFont typeface="Arial" panose="020B0604020202020204" pitchFamily="34" charset="0"/>
              <a:buChar char="•"/>
            </a:pPr>
            <a:r>
              <a:rPr lang="en-US" sz="1600" b="1" dirty="0">
                <a:latin typeface="Helvetica LT Std Light" panose="020B0403020202020204"/>
              </a:rPr>
              <a:t>Federal Grants –</a:t>
            </a:r>
            <a:r>
              <a:rPr lang="en-US" sz="1600" dirty="0">
                <a:latin typeface="Helvetica LT Std Light" panose="020B0403020202020204"/>
              </a:rPr>
              <a:t> Awarded by the federal government, based mostly on financial need and do not have to be paid back.</a:t>
            </a:r>
          </a:p>
          <a:p>
            <a:pPr marL="285750" indent="-285750">
              <a:spcBef>
                <a:spcPts val="600"/>
              </a:spcBef>
              <a:buFont typeface="Arial" panose="020B0604020202020204" pitchFamily="34" charset="0"/>
              <a:buChar char="•"/>
            </a:pPr>
            <a:r>
              <a:rPr lang="en-US" sz="1600" b="1" dirty="0">
                <a:latin typeface="Helvetica LT Std Light" panose="020B0403020202020204"/>
              </a:rPr>
              <a:t>Federal Work Study –</a:t>
            </a:r>
            <a:r>
              <a:rPr lang="en-US" sz="1600" dirty="0">
                <a:latin typeface="Helvetica LT Std Light" panose="020B0403020202020204"/>
              </a:rPr>
              <a:t> Based on financial need, provides part-time jobs to help students earn money towards education expenses.</a:t>
            </a:r>
          </a:p>
          <a:p>
            <a:pPr marL="285750" indent="-285750">
              <a:spcBef>
                <a:spcPts val="600"/>
              </a:spcBef>
              <a:buFont typeface="Arial" panose="020B0604020202020204" pitchFamily="34" charset="0"/>
              <a:buChar char="•"/>
            </a:pPr>
            <a:r>
              <a:rPr lang="en-US" sz="1600" b="1" dirty="0">
                <a:latin typeface="Helvetica LT Std Light" panose="020B0403020202020204"/>
              </a:rPr>
              <a:t>Federal Loans –</a:t>
            </a:r>
            <a:r>
              <a:rPr lang="en-US" sz="1600" dirty="0">
                <a:latin typeface="Helvetica LT Std Light" panose="020B0403020202020204"/>
              </a:rPr>
              <a:t> Provide a lower interest rate than a private loan and must be paid back.</a:t>
            </a:r>
          </a:p>
          <a:p>
            <a:endParaRPr lang="en-US" sz="1600" dirty="0">
              <a:latin typeface="Helvetica LT Std Light" panose="020B0403020202020204"/>
            </a:endParaRPr>
          </a:p>
        </p:txBody>
      </p:sp>
    </p:spTree>
    <p:extLst>
      <p:ext uri="{BB962C8B-B14F-4D97-AF65-F5344CB8AC3E}">
        <p14:creationId xmlns:p14="http://schemas.microsoft.com/office/powerpoint/2010/main" val="26102138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104628"/>
            <a:ext cx="7575783" cy="722203"/>
          </a:xfrm>
        </p:spPr>
        <p:txBody>
          <a:bodyPr>
            <a:normAutofit/>
          </a:bodyPr>
          <a:lstStyle/>
          <a:p>
            <a:r>
              <a:rPr lang="en-US" sz="2800" b="1" dirty="0">
                <a:solidFill>
                  <a:srgbClr val="66789C"/>
                </a:solidFill>
              </a:rPr>
              <a:t>Private Loans</a:t>
            </a:r>
          </a:p>
        </p:txBody>
      </p:sp>
      <p:sp>
        <p:nvSpPr>
          <p:cNvPr id="3" name="Content Placeholder 2"/>
          <p:cNvSpPr>
            <a:spLocks noGrp="1"/>
          </p:cNvSpPr>
          <p:nvPr>
            <p:ph idx="1"/>
          </p:nvPr>
        </p:nvSpPr>
        <p:spPr>
          <a:xfrm>
            <a:off x="628650" y="1826831"/>
            <a:ext cx="7886700" cy="3381301"/>
          </a:xfrm>
        </p:spPr>
        <p:txBody>
          <a:bodyPr>
            <a:noAutofit/>
          </a:bodyPr>
          <a:lstStyle/>
          <a:p>
            <a:pPr marL="0" indent="0">
              <a:buNone/>
            </a:pPr>
            <a:endParaRPr lang="en-US" sz="1800" dirty="0">
              <a:latin typeface="Helvetica LT Std Light" panose="020B0403020202020204" pitchFamily="34" charset="0"/>
            </a:endParaRPr>
          </a:p>
          <a:p>
            <a:pPr marL="0" indent="0">
              <a:buNone/>
            </a:pPr>
            <a:r>
              <a:rPr lang="en-US" sz="1800" dirty="0">
                <a:latin typeface="Helvetica LT Std Light" panose="020B0403020202020204" pitchFamily="34" charset="0"/>
              </a:rPr>
              <a:t>Among the class of 2019, 69% of college students had a student loan.*</a:t>
            </a:r>
          </a:p>
          <a:p>
            <a:pPr marL="0" indent="0">
              <a:buNone/>
            </a:pPr>
            <a:endParaRPr lang="en-US" sz="1800" dirty="0">
              <a:latin typeface="Helvetica LT Std Light" panose="020B0403020202020204" pitchFamily="34" charset="0"/>
            </a:endParaRPr>
          </a:p>
          <a:p>
            <a:pPr marL="0" indent="0">
              <a:buNone/>
            </a:pPr>
            <a:r>
              <a:rPr lang="en-US" sz="1800" dirty="0">
                <a:latin typeface="Helvetica LT Std Light" panose="020B0403020202020204" pitchFamily="34" charset="0"/>
              </a:rPr>
              <a:t>Much like a federal loan, a private loan can be obtained from a private lender with the agreement to pay it back with interest that will build up over time. The interest rate on a private loan is usually higher than a federal loan.</a:t>
            </a:r>
          </a:p>
          <a:p>
            <a:pPr marL="0" indent="0">
              <a:buNone/>
            </a:pPr>
            <a:endParaRPr lang="en-US" sz="1800" dirty="0">
              <a:latin typeface="Helvetica LT Std Light" panose="020B0403020202020204" pitchFamily="34" charset="0"/>
            </a:endParaRPr>
          </a:p>
          <a:p>
            <a:pPr marL="0" indent="0">
              <a:buNone/>
            </a:pPr>
            <a:r>
              <a:rPr lang="en-US" sz="1800" dirty="0">
                <a:latin typeface="Helvetica LT Std Light" panose="020B0403020202020204" pitchFamily="34" charset="0"/>
              </a:rPr>
              <a:t>Private loans may be used for tuition, room and board, books and other fees.</a:t>
            </a:r>
          </a:p>
          <a:p>
            <a:pPr marL="0" indent="0">
              <a:buNone/>
            </a:pPr>
            <a:endParaRPr lang="en-US" sz="1800" dirty="0">
              <a:latin typeface="Helvetica LT Std Light" panose="020B0403020202020204" pitchFamily="34" charset="0"/>
            </a:endParaRPr>
          </a:p>
        </p:txBody>
      </p:sp>
      <p:sp>
        <p:nvSpPr>
          <p:cNvPr id="4" name="Slide Number Placeholder 3"/>
          <p:cNvSpPr>
            <a:spLocks noGrp="1"/>
          </p:cNvSpPr>
          <p:nvPr>
            <p:ph type="sldNum" sz="quarter" idx="12"/>
          </p:nvPr>
        </p:nvSpPr>
        <p:spPr/>
        <p:txBody>
          <a:bodyPr/>
          <a:lstStyle/>
          <a:p>
            <a:fld id="{D22B2322-AA49-4E44-89E8-8F259D5E65DE}" type="slidenum">
              <a:rPr lang="en-US" smtClean="0"/>
              <a:t>9</a:t>
            </a:fld>
            <a:endParaRPr lang="en-US"/>
          </a:p>
        </p:txBody>
      </p:sp>
      <p:sp>
        <p:nvSpPr>
          <p:cNvPr id="5" name="Subtitle 2"/>
          <p:cNvSpPr txBox="1">
            <a:spLocks/>
          </p:cNvSpPr>
          <p:nvPr/>
        </p:nvSpPr>
        <p:spPr>
          <a:xfrm>
            <a:off x="245853" y="267929"/>
            <a:ext cx="4973129" cy="53432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600" dirty="0">
                <a:solidFill>
                  <a:schemeClr val="bg1"/>
                </a:solidFill>
                <a:latin typeface="Lato" panose="020F0502020204030203" pitchFamily="34" charset="0"/>
              </a:rPr>
              <a:t>Paying for College</a:t>
            </a:r>
          </a:p>
        </p:txBody>
      </p:sp>
      <p:sp>
        <p:nvSpPr>
          <p:cNvPr id="6" name="Footer Placeholder 5">
            <a:extLst>
              <a:ext uri="{FF2B5EF4-FFF2-40B4-BE49-F238E27FC236}">
                <a16:creationId xmlns:a16="http://schemas.microsoft.com/office/drawing/2014/main" id="{8F3F092A-5D6C-43F8-ABCB-991A6412613B}"/>
              </a:ext>
            </a:extLst>
          </p:cNvPr>
          <p:cNvSpPr>
            <a:spLocks noGrp="1"/>
          </p:cNvSpPr>
          <p:nvPr>
            <p:ph type="ftr" sz="quarter" idx="11"/>
          </p:nvPr>
        </p:nvSpPr>
        <p:spPr/>
        <p:txBody>
          <a:bodyPr/>
          <a:lstStyle/>
          <a:p>
            <a:r>
              <a:rPr lang="en-US" dirty="0">
                <a:solidFill>
                  <a:schemeClr val="tx1"/>
                </a:solidFill>
              </a:rPr>
              <a:t>*https://studentloanhero.com/student-loan-debt-statistics/</a:t>
            </a:r>
          </a:p>
        </p:txBody>
      </p:sp>
    </p:spTree>
    <p:extLst>
      <p:ext uri="{BB962C8B-B14F-4D97-AF65-F5344CB8AC3E}">
        <p14:creationId xmlns:p14="http://schemas.microsoft.com/office/powerpoint/2010/main" val="2735072692"/>
      </p:ext>
    </p:extLst>
  </p:cSld>
  <p:clrMapOvr>
    <a:masterClrMapping/>
  </p:clrMapOvr>
  <p:transition spd="slow">
    <p:wipe/>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D69C83DDF474241A7C94045F76E1C3A" ma:contentTypeVersion="10" ma:contentTypeDescription="Create a new document." ma:contentTypeScope="" ma:versionID="a85139604eaaab6a6947474028b4ccaf">
  <xsd:schema xmlns:xsd="http://www.w3.org/2001/XMLSchema" xmlns:xs="http://www.w3.org/2001/XMLSchema" xmlns:p="http://schemas.microsoft.com/office/2006/metadata/properties" xmlns:ns3="c96f8acf-ab63-467d-b576-6f1dbb431477" targetNamespace="http://schemas.microsoft.com/office/2006/metadata/properties" ma:root="true" ma:fieldsID="63df7c31463cd6d577a373a2f6b454a1" ns3:_="">
    <xsd:import namespace="c96f8acf-ab63-467d-b576-6f1dbb431477"/>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GenerationTime" minOccurs="0"/>
                <xsd:element ref="ns3:MediaServiceEventHashCode"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6f8acf-ab63-467d-b576-6f1dbb43147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EB382D9-53EE-4A3A-9543-15EE918E3824}">
  <ds:schemaRefs>
    <ds:schemaRef ds:uri="http://schemas.microsoft.com/office/2006/documentManagement/types"/>
    <ds:schemaRef ds:uri="http://purl.org/dc/dcmitype/"/>
    <ds:schemaRef ds:uri="http://purl.org/dc/elements/1.1/"/>
    <ds:schemaRef ds:uri="http://schemas.microsoft.com/office/2006/metadata/properties"/>
    <ds:schemaRef ds:uri="http://purl.org/dc/terms/"/>
    <ds:schemaRef ds:uri="http://schemas.openxmlformats.org/package/2006/metadata/core-properties"/>
    <ds:schemaRef ds:uri="http://schemas.microsoft.com/office/infopath/2007/PartnerControls"/>
    <ds:schemaRef ds:uri="c96f8acf-ab63-467d-b576-6f1dbb431477"/>
    <ds:schemaRef ds:uri="http://www.w3.org/XML/1998/namespace"/>
  </ds:schemaRefs>
</ds:datastoreItem>
</file>

<file path=customXml/itemProps2.xml><?xml version="1.0" encoding="utf-8"?>
<ds:datastoreItem xmlns:ds="http://schemas.openxmlformats.org/officeDocument/2006/customXml" ds:itemID="{EDC5F487-8D20-40AD-B115-705C43E9B844}">
  <ds:schemaRefs>
    <ds:schemaRef ds:uri="http://schemas.microsoft.com/sharepoint/v3/contenttype/forms"/>
  </ds:schemaRefs>
</ds:datastoreItem>
</file>

<file path=customXml/itemProps3.xml><?xml version="1.0" encoding="utf-8"?>
<ds:datastoreItem xmlns:ds="http://schemas.openxmlformats.org/officeDocument/2006/customXml" ds:itemID="{B3D33464-5A7B-4534-AADA-7D5AB29BEAC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6f8acf-ab63-467d-b576-6f1dbb43147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1508</TotalTime>
  <Words>1270</Words>
  <Application>Microsoft Office PowerPoint</Application>
  <PresentationFormat>On-screen Show (4:3)</PresentationFormat>
  <Paragraphs>127</Paragraphs>
  <Slides>13</Slides>
  <Notes>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13</vt:i4>
      </vt:variant>
    </vt:vector>
  </HeadingPairs>
  <TitlesOfParts>
    <vt:vector size="23" baseType="lpstr">
      <vt:lpstr>Arial</vt:lpstr>
      <vt:lpstr>Calibri</vt:lpstr>
      <vt:lpstr>Calibri Light</vt:lpstr>
      <vt:lpstr>Courier New</vt:lpstr>
      <vt:lpstr>Helvetica LT Std Light</vt:lpstr>
      <vt:lpstr>Lato</vt:lpstr>
      <vt:lpstr>Lato Black</vt:lpstr>
      <vt:lpstr>Lato Light</vt:lpstr>
      <vt:lpstr>Office Theme</vt:lpstr>
      <vt:lpstr>1_Custom Design</vt:lpstr>
      <vt:lpstr>Paying for College</vt:lpstr>
      <vt:lpstr>I want to go to college, but how will I pay for it?</vt:lpstr>
      <vt:lpstr>What are the costs?</vt:lpstr>
      <vt:lpstr>What are the costs? Cont.</vt:lpstr>
      <vt:lpstr>What are my options?</vt:lpstr>
      <vt:lpstr>Self Funding and Help from Parents/Family</vt:lpstr>
      <vt:lpstr>What is a 529 Plan?</vt:lpstr>
      <vt:lpstr>Financial Aid, Scholarships and Grants</vt:lpstr>
      <vt:lpstr>Private Loans</vt:lpstr>
      <vt:lpstr>Make a Plan!</vt:lpstr>
      <vt:lpstr>Using Good Financial Habits Today Can Help Pay for College Tomorrow</vt:lpstr>
      <vt:lpstr>First National Bank – Available Online Resources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Stewart, Maria</dc:creator>
  <cp:lastModifiedBy>Egan, Elizabeth</cp:lastModifiedBy>
  <cp:revision>114</cp:revision>
  <cp:lastPrinted>2019-09-30T16:08:58Z</cp:lastPrinted>
  <dcterms:created xsi:type="dcterms:W3CDTF">2017-05-16T20:07:38Z</dcterms:created>
  <dcterms:modified xsi:type="dcterms:W3CDTF">2022-03-16T12:40:02Z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0x0101003D69C83DDF474241A7C94045F76E1C3A</vt:lpwstr>
  </property>
</Properties>
</file>