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5" r:id="rId2"/>
  </p:sldMasterIdLst>
  <p:notesMasterIdLst>
    <p:notesMasterId r:id="rId20"/>
  </p:notesMasterIdLst>
  <p:sldIdLst>
    <p:sldId id="256" r:id="rId3"/>
    <p:sldId id="300" r:id="rId4"/>
    <p:sldId id="301" r:id="rId5"/>
    <p:sldId id="304" r:id="rId6"/>
    <p:sldId id="305" r:id="rId7"/>
    <p:sldId id="310" r:id="rId8"/>
    <p:sldId id="278" r:id="rId9"/>
    <p:sldId id="280" r:id="rId10"/>
    <p:sldId id="309" r:id="rId11"/>
    <p:sldId id="306" r:id="rId12"/>
    <p:sldId id="308" r:id="rId13"/>
    <p:sldId id="307" r:id="rId14"/>
    <p:sldId id="311" r:id="rId15"/>
    <p:sldId id="285" r:id="rId16"/>
    <p:sldId id="262" r:id="rId17"/>
    <p:sldId id="276" r:id="rId18"/>
    <p:sldId id="312" r:id="rId19"/>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789C"/>
    <a:srgbClr val="B205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205" autoAdjust="0"/>
    <p:restoredTop sz="94201" autoAdjust="0"/>
  </p:normalViewPr>
  <p:slideViewPr>
    <p:cSldViewPr snapToGrid="0">
      <p:cViewPr varScale="1">
        <p:scale>
          <a:sx n="66" d="100"/>
          <a:sy n="66" d="100"/>
        </p:scale>
        <p:origin x="492"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gan, Elizabeth" userId="54239f3d-7f60-4d2f-8953-7f43103cf2de" providerId="ADAL" clId="{BEA714DB-0B8E-4C65-A847-A157FD5FB496}"/>
    <pc:docChg chg="custSel addSld delSld modSld">
      <pc:chgData name="Egan, Elizabeth" userId="54239f3d-7f60-4d2f-8953-7f43103cf2de" providerId="ADAL" clId="{BEA714DB-0B8E-4C65-A847-A157FD5FB496}" dt="2021-06-01T15:35:14.859" v="1628" actId="1076"/>
      <pc:docMkLst>
        <pc:docMk/>
      </pc:docMkLst>
      <pc:sldChg chg="del">
        <pc:chgData name="Egan, Elizabeth" userId="54239f3d-7f60-4d2f-8953-7f43103cf2de" providerId="ADAL" clId="{BEA714DB-0B8E-4C65-A847-A157FD5FB496}" dt="2021-06-01T14:29:57.640" v="0" actId="47"/>
        <pc:sldMkLst>
          <pc:docMk/>
          <pc:sldMk cId="2618880989" sldId="258"/>
        </pc:sldMkLst>
      </pc:sldChg>
      <pc:sldChg chg="del">
        <pc:chgData name="Egan, Elizabeth" userId="54239f3d-7f60-4d2f-8953-7f43103cf2de" providerId="ADAL" clId="{BEA714DB-0B8E-4C65-A847-A157FD5FB496}" dt="2021-06-01T14:51:37.926" v="303" actId="47"/>
        <pc:sldMkLst>
          <pc:docMk/>
          <pc:sldMk cId="1772419355" sldId="261"/>
        </pc:sldMkLst>
      </pc:sldChg>
      <pc:sldChg chg="addSp modSp mod">
        <pc:chgData name="Egan, Elizabeth" userId="54239f3d-7f60-4d2f-8953-7f43103cf2de" providerId="ADAL" clId="{BEA714DB-0B8E-4C65-A847-A157FD5FB496}" dt="2021-06-01T14:53:28.238" v="337" actId="20577"/>
        <pc:sldMkLst>
          <pc:docMk/>
          <pc:sldMk cId="2735072692" sldId="262"/>
        </pc:sldMkLst>
        <pc:spChg chg="mod">
          <ac:chgData name="Egan, Elizabeth" userId="54239f3d-7f60-4d2f-8953-7f43103cf2de" providerId="ADAL" clId="{BEA714DB-0B8E-4C65-A847-A157FD5FB496}" dt="2021-06-01T14:53:15.122" v="328" actId="1076"/>
          <ac:spMkLst>
            <pc:docMk/>
            <pc:sldMk cId="2735072692" sldId="262"/>
            <ac:spMk id="2" creationId="{00000000-0000-0000-0000-000000000000}"/>
          </ac:spMkLst>
        </pc:spChg>
        <pc:spChg chg="mod">
          <ac:chgData name="Egan, Elizabeth" userId="54239f3d-7f60-4d2f-8953-7f43103cf2de" providerId="ADAL" clId="{BEA714DB-0B8E-4C65-A847-A157FD5FB496}" dt="2021-06-01T14:53:28.238" v="337" actId="20577"/>
          <ac:spMkLst>
            <pc:docMk/>
            <pc:sldMk cId="2735072692" sldId="262"/>
            <ac:spMk id="3" creationId="{00000000-0000-0000-0000-000000000000}"/>
          </ac:spMkLst>
        </pc:spChg>
        <pc:spChg chg="add mod">
          <ac:chgData name="Egan, Elizabeth" userId="54239f3d-7f60-4d2f-8953-7f43103cf2de" providerId="ADAL" clId="{BEA714DB-0B8E-4C65-A847-A157FD5FB496}" dt="2021-06-01T14:52:47.625" v="312" actId="1076"/>
          <ac:spMkLst>
            <pc:docMk/>
            <pc:sldMk cId="2735072692" sldId="262"/>
            <ac:spMk id="7" creationId="{2E9FF51B-F136-462E-875F-0059AE1D9F88}"/>
          </ac:spMkLst>
        </pc:spChg>
        <pc:spChg chg="add mod">
          <ac:chgData name="Egan, Elizabeth" userId="54239f3d-7f60-4d2f-8953-7f43103cf2de" providerId="ADAL" clId="{BEA714DB-0B8E-4C65-A847-A157FD5FB496}" dt="2021-06-01T14:53:09.629" v="327" actId="20577"/>
          <ac:spMkLst>
            <pc:docMk/>
            <pc:sldMk cId="2735072692" sldId="262"/>
            <ac:spMk id="8" creationId="{0F57D49E-BC8A-4922-BA14-8C38EBCC66E6}"/>
          </ac:spMkLst>
        </pc:spChg>
      </pc:sldChg>
      <pc:sldChg chg="del">
        <pc:chgData name="Egan, Elizabeth" userId="54239f3d-7f60-4d2f-8953-7f43103cf2de" providerId="ADAL" clId="{BEA714DB-0B8E-4C65-A847-A157FD5FB496}" dt="2021-06-01T14:35:13.552" v="1" actId="47"/>
        <pc:sldMkLst>
          <pc:docMk/>
          <pc:sldMk cId="3967096498" sldId="271"/>
        </pc:sldMkLst>
      </pc:sldChg>
      <pc:sldChg chg="del">
        <pc:chgData name="Egan, Elizabeth" userId="54239f3d-7f60-4d2f-8953-7f43103cf2de" providerId="ADAL" clId="{BEA714DB-0B8E-4C65-A847-A157FD5FB496}" dt="2021-06-01T14:47:35.119" v="217" actId="47"/>
        <pc:sldMkLst>
          <pc:docMk/>
          <pc:sldMk cId="888351339" sldId="272"/>
        </pc:sldMkLst>
      </pc:sldChg>
      <pc:sldChg chg="del">
        <pc:chgData name="Egan, Elizabeth" userId="54239f3d-7f60-4d2f-8953-7f43103cf2de" providerId="ADAL" clId="{BEA714DB-0B8E-4C65-A847-A157FD5FB496}" dt="2021-06-01T14:48:56.377" v="236" actId="47"/>
        <pc:sldMkLst>
          <pc:docMk/>
          <pc:sldMk cId="3864494450" sldId="273"/>
        </pc:sldMkLst>
      </pc:sldChg>
      <pc:sldChg chg="modSp mod">
        <pc:chgData name="Egan, Elizabeth" userId="54239f3d-7f60-4d2f-8953-7f43103cf2de" providerId="ADAL" clId="{BEA714DB-0B8E-4C65-A847-A157FD5FB496}" dt="2021-06-01T15:14:54.958" v="424" actId="20577"/>
        <pc:sldMkLst>
          <pc:docMk/>
          <pc:sldMk cId="356891459" sldId="278"/>
        </pc:sldMkLst>
        <pc:spChg chg="mod">
          <ac:chgData name="Egan, Elizabeth" userId="54239f3d-7f60-4d2f-8953-7f43103cf2de" providerId="ADAL" clId="{BEA714DB-0B8E-4C65-A847-A157FD5FB496}" dt="2021-06-01T15:14:54.958" v="424" actId="20577"/>
          <ac:spMkLst>
            <pc:docMk/>
            <pc:sldMk cId="356891459" sldId="278"/>
            <ac:spMk id="5" creationId="{00000000-0000-0000-0000-000000000000}"/>
          </ac:spMkLst>
        </pc:spChg>
      </pc:sldChg>
      <pc:sldChg chg="del">
        <pc:chgData name="Egan, Elizabeth" userId="54239f3d-7f60-4d2f-8953-7f43103cf2de" providerId="ADAL" clId="{BEA714DB-0B8E-4C65-A847-A157FD5FB496}" dt="2021-06-01T15:20:24.390" v="435" actId="47"/>
        <pc:sldMkLst>
          <pc:docMk/>
          <pc:sldMk cId="3881572804" sldId="279"/>
        </pc:sldMkLst>
      </pc:sldChg>
      <pc:sldChg chg="addSp delSp modSp mod">
        <pc:chgData name="Egan, Elizabeth" userId="54239f3d-7f60-4d2f-8953-7f43103cf2de" providerId="ADAL" clId="{BEA714DB-0B8E-4C65-A847-A157FD5FB496}" dt="2021-06-01T15:20:16.194" v="434"/>
        <pc:sldMkLst>
          <pc:docMk/>
          <pc:sldMk cId="3667477743" sldId="280"/>
        </pc:sldMkLst>
        <pc:picChg chg="del">
          <ac:chgData name="Egan, Elizabeth" userId="54239f3d-7f60-4d2f-8953-7f43103cf2de" providerId="ADAL" clId="{BEA714DB-0B8E-4C65-A847-A157FD5FB496}" dt="2021-06-01T15:20:09.207" v="433" actId="478"/>
          <ac:picMkLst>
            <pc:docMk/>
            <pc:sldMk cId="3667477743" sldId="280"/>
            <ac:picMk id="2" creationId="{00000000-0000-0000-0000-000000000000}"/>
          </ac:picMkLst>
        </pc:picChg>
        <pc:picChg chg="add mod">
          <ac:chgData name="Egan, Elizabeth" userId="54239f3d-7f60-4d2f-8953-7f43103cf2de" providerId="ADAL" clId="{BEA714DB-0B8E-4C65-A847-A157FD5FB496}" dt="2021-06-01T15:20:16.194" v="434"/>
          <ac:picMkLst>
            <pc:docMk/>
            <pc:sldMk cId="3667477743" sldId="280"/>
            <ac:picMk id="8" creationId="{55EE2C76-E3D1-4C14-983F-7AE84F997EE5}"/>
          </ac:picMkLst>
        </pc:picChg>
      </pc:sldChg>
      <pc:sldChg chg="del">
        <pc:chgData name="Egan, Elizabeth" userId="54239f3d-7f60-4d2f-8953-7f43103cf2de" providerId="ADAL" clId="{BEA714DB-0B8E-4C65-A847-A157FD5FB496}" dt="2021-06-01T15:34:50.338" v="1624" actId="47"/>
        <pc:sldMkLst>
          <pc:docMk/>
          <pc:sldMk cId="1466088650" sldId="281"/>
        </pc:sldMkLst>
      </pc:sldChg>
      <pc:sldChg chg="modSp del mod">
        <pc:chgData name="Egan, Elizabeth" userId="54239f3d-7f60-4d2f-8953-7f43103cf2de" providerId="ADAL" clId="{BEA714DB-0B8E-4C65-A847-A157FD5FB496}" dt="2021-06-01T15:25:12.811" v="479" actId="47"/>
        <pc:sldMkLst>
          <pc:docMk/>
          <pc:sldMk cId="2659864264" sldId="282"/>
        </pc:sldMkLst>
        <pc:spChg chg="mod">
          <ac:chgData name="Egan, Elizabeth" userId="54239f3d-7f60-4d2f-8953-7f43103cf2de" providerId="ADAL" clId="{BEA714DB-0B8E-4C65-A847-A157FD5FB496}" dt="2021-06-01T15:24:53.156" v="477" actId="20577"/>
          <ac:spMkLst>
            <pc:docMk/>
            <pc:sldMk cId="2659864264" sldId="282"/>
            <ac:spMk id="4" creationId="{00000000-0000-0000-0000-000000000000}"/>
          </ac:spMkLst>
        </pc:spChg>
        <pc:spChg chg="mod">
          <ac:chgData name="Egan, Elizabeth" userId="54239f3d-7f60-4d2f-8953-7f43103cf2de" providerId="ADAL" clId="{BEA714DB-0B8E-4C65-A847-A157FD5FB496}" dt="2021-06-01T15:25:00.790" v="478" actId="20577"/>
          <ac:spMkLst>
            <pc:docMk/>
            <pc:sldMk cId="2659864264" sldId="282"/>
            <ac:spMk id="5" creationId="{00000000-0000-0000-0000-000000000000}"/>
          </ac:spMkLst>
        </pc:spChg>
      </pc:sldChg>
      <pc:sldChg chg="del">
        <pc:chgData name="Egan, Elizabeth" userId="54239f3d-7f60-4d2f-8953-7f43103cf2de" providerId="ADAL" clId="{BEA714DB-0B8E-4C65-A847-A157FD5FB496}" dt="2021-06-01T14:50:00.219" v="238" actId="47"/>
        <pc:sldMkLst>
          <pc:docMk/>
          <pc:sldMk cId="2644662153" sldId="284"/>
        </pc:sldMkLst>
      </pc:sldChg>
      <pc:sldChg chg="addSp modSp mod">
        <pc:chgData name="Egan, Elizabeth" userId="54239f3d-7f60-4d2f-8953-7f43103cf2de" providerId="ADAL" clId="{BEA714DB-0B8E-4C65-A847-A157FD5FB496}" dt="2021-06-01T14:54:19.575" v="346" actId="20577"/>
        <pc:sldMkLst>
          <pc:docMk/>
          <pc:sldMk cId="4261616834" sldId="285"/>
        </pc:sldMkLst>
        <pc:spChg chg="mod">
          <ac:chgData name="Egan, Elizabeth" userId="54239f3d-7f60-4d2f-8953-7f43103cf2de" providerId="ADAL" clId="{BEA714DB-0B8E-4C65-A847-A157FD5FB496}" dt="2021-06-01T14:50:19.933" v="280" actId="20577"/>
          <ac:spMkLst>
            <pc:docMk/>
            <pc:sldMk cId="4261616834" sldId="285"/>
            <ac:spMk id="4" creationId="{00000000-0000-0000-0000-000000000000}"/>
          </ac:spMkLst>
        </pc:spChg>
        <pc:spChg chg="mod">
          <ac:chgData name="Egan, Elizabeth" userId="54239f3d-7f60-4d2f-8953-7f43103cf2de" providerId="ADAL" clId="{BEA714DB-0B8E-4C65-A847-A157FD5FB496}" dt="2021-06-01T14:54:19.575" v="346" actId="20577"/>
          <ac:spMkLst>
            <pc:docMk/>
            <pc:sldMk cId="4261616834" sldId="285"/>
            <ac:spMk id="5" creationId="{00000000-0000-0000-0000-000000000000}"/>
          </ac:spMkLst>
        </pc:spChg>
        <pc:picChg chg="ord">
          <ac:chgData name="Egan, Elizabeth" userId="54239f3d-7f60-4d2f-8953-7f43103cf2de" providerId="ADAL" clId="{BEA714DB-0B8E-4C65-A847-A157FD5FB496}" dt="2021-06-01T14:54:02.035" v="341" actId="166"/>
          <ac:picMkLst>
            <pc:docMk/>
            <pc:sldMk cId="4261616834" sldId="285"/>
            <ac:picMk id="2" creationId="{00000000-0000-0000-0000-000000000000}"/>
          </ac:picMkLst>
        </pc:picChg>
        <pc:picChg chg="add mod ord">
          <ac:chgData name="Egan, Elizabeth" userId="54239f3d-7f60-4d2f-8953-7f43103cf2de" providerId="ADAL" clId="{BEA714DB-0B8E-4C65-A847-A157FD5FB496}" dt="2021-06-01T14:53:47.747" v="338" actId="167"/>
          <ac:picMkLst>
            <pc:docMk/>
            <pc:sldMk cId="4261616834" sldId="285"/>
            <ac:picMk id="8" creationId="{42F01029-ED33-483D-ACB8-CB44DE042212}"/>
          </ac:picMkLst>
        </pc:picChg>
      </pc:sldChg>
      <pc:sldChg chg="del">
        <pc:chgData name="Egan, Elizabeth" userId="54239f3d-7f60-4d2f-8953-7f43103cf2de" providerId="ADAL" clId="{BEA714DB-0B8E-4C65-A847-A157FD5FB496}" dt="2021-06-01T14:35:29.734" v="2" actId="47"/>
        <pc:sldMkLst>
          <pc:docMk/>
          <pc:sldMk cId="1168740327" sldId="287"/>
        </pc:sldMkLst>
      </pc:sldChg>
      <pc:sldChg chg="addSp modSp">
        <pc:chgData name="Egan, Elizabeth" userId="54239f3d-7f60-4d2f-8953-7f43103cf2de" providerId="ADAL" clId="{BEA714DB-0B8E-4C65-A847-A157FD5FB496}" dt="2021-06-01T15:17:51.688" v="425"/>
        <pc:sldMkLst>
          <pc:docMk/>
          <pc:sldMk cId="4096143594" sldId="300"/>
        </pc:sldMkLst>
        <pc:picChg chg="add mod">
          <ac:chgData name="Egan, Elizabeth" userId="54239f3d-7f60-4d2f-8953-7f43103cf2de" providerId="ADAL" clId="{BEA714DB-0B8E-4C65-A847-A157FD5FB496}" dt="2021-06-01T15:17:51.688" v="425"/>
          <ac:picMkLst>
            <pc:docMk/>
            <pc:sldMk cId="4096143594" sldId="300"/>
            <ac:picMk id="9" creationId="{872177EF-0614-4946-BA7D-B6AB4148835E}"/>
          </ac:picMkLst>
        </pc:picChg>
      </pc:sldChg>
      <pc:sldChg chg="modSp mod">
        <pc:chgData name="Egan, Elizabeth" userId="54239f3d-7f60-4d2f-8953-7f43103cf2de" providerId="ADAL" clId="{BEA714DB-0B8E-4C65-A847-A157FD5FB496}" dt="2021-06-01T14:47:27.036" v="215" actId="20577"/>
        <pc:sldMkLst>
          <pc:docMk/>
          <pc:sldMk cId="2050080597" sldId="301"/>
        </pc:sldMkLst>
        <pc:spChg chg="mod">
          <ac:chgData name="Egan, Elizabeth" userId="54239f3d-7f60-4d2f-8953-7f43103cf2de" providerId="ADAL" clId="{BEA714DB-0B8E-4C65-A847-A157FD5FB496}" dt="2021-06-01T14:47:27.036" v="215" actId="20577"/>
          <ac:spMkLst>
            <pc:docMk/>
            <pc:sldMk cId="2050080597" sldId="301"/>
            <ac:spMk id="5" creationId="{00000000-0000-0000-0000-000000000000}"/>
          </ac:spMkLst>
        </pc:spChg>
      </pc:sldChg>
      <pc:sldChg chg="del">
        <pc:chgData name="Egan, Elizabeth" userId="54239f3d-7f60-4d2f-8953-7f43103cf2de" providerId="ADAL" clId="{BEA714DB-0B8E-4C65-A847-A157FD5FB496}" dt="2021-06-01T14:47:33.316" v="216" actId="47"/>
        <pc:sldMkLst>
          <pc:docMk/>
          <pc:sldMk cId="2996915955" sldId="302"/>
        </pc:sldMkLst>
      </pc:sldChg>
      <pc:sldChg chg="del">
        <pc:chgData name="Egan, Elizabeth" userId="54239f3d-7f60-4d2f-8953-7f43103cf2de" providerId="ADAL" clId="{BEA714DB-0B8E-4C65-A847-A157FD5FB496}" dt="2021-06-01T15:19:47.531" v="432" actId="47"/>
        <pc:sldMkLst>
          <pc:docMk/>
          <pc:sldMk cId="1971227441" sldId="303"/>
        </pc:sldMkLst>
      </pc:sldChg>
      <pc:sldChg chg="addSp delSp modSp mod">
        <pc:chgData name="Egan, Elizabeth" userId="54239f3d-7f60-4d2f-8953-7f43103cf2de" providerId="ADAL" clId="{BEA714DB-0B8E-4C65-A847-A157FD5FB496}" dt="2021-06-01T15:19:39.234" v="431" actId="21"/>
        <pc:sldMkLst>
          <pc:docMk/>
          <pc:sldMk cId="1496876942" sldId="304"/>
        </pc:sldMkLst>
        <pc:spChg chg="mod">
          <ac:chgData name="Egan, Elizabeth" userId="54239f3d-7f60-4d2f-8953-7f43103cf2de" providerId="ADAL" clId="{BEA714DB-0B8E-4C65-A847-A157FD5FB496}" dt="2021-06-01T14:48:53.687" v="235" actId="20577"/>
          <ac:spMkLst>
            <pc:docMk/>
            <pc:sldMk cId="1496876942" sldId="304"/>
            <ac:spMk id="4" creationId="{00000000-0000-0000-0000-000000000000}"/>
          </ac:spMkLst>
        </pc:spChg>
        <pc:spChg chg="mod">
          <ac:chgData name="Egan, Elizabeth" userId="54239f3d-7f60-4d2f-8953-7f43103cf2de" providerId="ADAL" clId="{BEA714DB-0B8E-4C65-A847-A157FD5FB496}" dt="2021-06-01T14:48:47.250" v="233" actId="1076"/>
          <ac:spMkLst>
            <pc:docMk/>
            <pc:sldMk cId="1496876942" sldId="304"/>
            <ac:spMk id="5" creationId="{00000000-0000-0000-0000-000000000000}"/>
          </ac:spMkLst>
        </pc:spChg>
        <pc:picChg chg="del mod ord">
          <ac:chgData name="Egan, Elizabeth" userId="54239f3d-7f60-4d2f-8953-7f43103cf2de" providerId="ADAL" clId="{BEA714DB-0B8E-4C65-A847-A157FD5FB496}" dt="2021-06-01T15:19:39.234" v="431" actId="21"/>
          <ac:picMkLst>
            <pc:docMk/>
            <pc:sldMk cId="1496876942" sldId="304"/>
            <ac:picMk id="8" creationId="{00000000-0000-0000-0000-000000000000}"/>
          </ac:picMkLst>
        </pc:picChg>
        <pc:picChg chg="add mod ord">
          <ac:chgData name="Egan, Elizabeth" userId="54239f3d-7f60-4d2f-8953-7f43103cf2de" providerId="ADAL" clId="{BEA714DB-0B8E-4C65-A847-A157FD5FB496}" dt="2021-06-01T15:18:30.374" v="428" actId="167"/>
          <ac:picMkLst>
            <pc:docMk/>
            <pc:sldMk cId="1496876942" sldId="304"/>
            <ac:picMk id="9" creationId="{E6B82816-C596-4D27-B6C2-07D2F059A9DB}"/>
          </ac:picMkLst>
        </pc:picChg>
      </pc:sldChg>
      <pc:sldChg chg="modSp mod">
        <pc:chgData name="Egan, Elizabeth" userId="54239f3d-7f60-4d2f-8953-7f43103cf2de" providerId="ADAL" clId="{BEA714DB-0B8E-4C65-A847-A157FD5FB496}" dt="2021-06-01T14:48:41.259" v="232" actId="27636"/>
        <pc:sldMkLst>
          <pc:docMk/>
          <pc:sldMk cId="255786906" sldId="305"/>
        </pc:sldMkLst>
        <pc:spChg chg="mod">
          <ac:chgData name="Egan, Elizabeth" userId="54239f3d-7f60-4d2f-8953-7f43103cf2de" providerId="ADAL" clId="{BEA714DB-0B8E-4C65-A847-A157FD5FB496}" dt="2021-06-01T14:48:41.259" v="232" actId="27636"/>
          <ac:spMkLst>
            <pc:docMk/>
            <pc:sldMk cId="255786906" sldId="305"/>
            <ac:spMk id="4" creationId="{00000000-0000-0000-0000-000000000000}"/>
          </ac:spMkLst>
        </pc:spChg>
        <pc:spChg chg="mod">
          <ac:chgData name="Egan, Elizabeth" userId="54239f3d-7f60-4d2f-8953-7f43103cf2de" providerId="ADAL" clId="{BEA714DB-0B8E-4C65-A847-A157FD5FB496}" dt="2021-06-01T14:48:36.066" v="228" actId="1076"/>
          <ac:spMkLst>
            <pc:docMk/>
            <pc:sldMk cId="255786906" sldId="305"/>
            <ac:spMk id="5" creationId="{00000000-0000-0000-0000-000000000000}"/>
          </ac:spMkLst>
        </pc:spChg>
      </pc:sldChg>
      <pc:sldChg chg="modSp mod">
        <pc:chgData name="Egan, Elizabeth" userId="54239f3d-7f60-4d2f-8953-7f43103cf2de" providerId="ADAL" clId="{BEA714DB-0B8E-4C65-A847-A157FD5FB496}" dt="2021-06-01T15:34:16.722" v="1589" actId="20577"/>
        <pc:sldMkLst>
          <pc:docMk/>
          <pc:sldMk cId="3149246693" sldId="307"/>
        </pc:sldMkLst>
        <pc:spChg chg="mod">
          <ac:chgData name="Egan, Elizabeth" userId="54239f3d-7f60-4d2f-8953-7f43103cf2de" providerId="ADAL" clId="{BEA714DB-0B8E-4C65-A847-A157FD5FB496}" dt="2021-06-01T15:34:16.722" v="1589" actId="20577"/>
          <ac:spMkLst>
            <pc:docMk/>
            <pc:sldMk cId="3149246693" sldId="307"/>
            <ac:spMk id="4" creationId="{00000000-0000-0000-0000-000000000000}"/>
          </ac:spMkLst>
        </pc:spChg>
        <pc:spChg chg="mod">
          <ac:chgData name="Egan, Elizabeth" userId="54239f3d-7f60-4d2f-8953-7f43103cf2de" providerId="ADAL" clId="{BEA714DB-0B8E-4C65-A847-A157FD5FB496}" dt="2021-06-01T14:38:58.909" v="174" actId="20577"/>
          <ac:spMkLst>
            <pc:docMk/>
            <pc:sldMk cId="3149246693" sldId="307"/>
            <ac:spMk id="5" creationId="{00000000-0000-0000-0000-000000000000}"/>
          </ac:spMkLst>
        </pc:spChg>
      </pc:sldChg>
      <pc:sldChg chg="del">
        <pc:chgData name="Egan, Elizabeth" userId="54239f3d-7f60-4d2f-8953-7f43103cf2de" providerId="ADAL" clId="{BEA714DB-0B8E-4C65-A847-A157FD5FB496}" dt="2021-06-01T15:17:54.248" v="426" actId="47"/>
        <pc:sldMkLst>
          <pc:docMk/>
          <pc:sldMk cId="2883984304" sldId="308"/>
        </pc:sldMkLst>
      </pc:sldChg>
      <pc:sldChg chg="addSp delSp modSp add mod">
        <pc:chgData name="Egan, Elizabeth" userId="54239f3d-7f60-4d2f-8953-7f43103cf2de" providerId="ADAL" clId="{BEA714DB-0B8E-4C65-A847-A157FD5FB496}" dt="2021-06-01T15:34:40.217" v="1623"/>
        <pc:sldMkLst>
          <pc:docMk/>
          <pc:sldMk cId="3112603369" sldId="308"/>
        </pc:sldMkLst>
        <pc:spChg chg="mod">
          <ac:chgData name="Egan, Elizabeth" userId="54239f3d-7f60-4d2f-8953-7f43103cf2de" providerId="ADAL" clId="{BEA714DB-0B8E-4C65-A847-A157FD5FB496}" dt="2021-06-01T15:34:29.239" v="1621" actId="20577"/>
          <ac:spMkLst>
            <pc:docMk/>
            <pc:sldMk cId="3112603369" sldId="308"/>
            <ac:spMk id="4" creationId="{00000000-0000-0000-0000-000000000000}"/>
          </ac:spMkLst>
        </pc:spChg>
        <pc:picChg chg="del">
          <ac:chgData name="Egan, Elizabeth" userId="54239f3d-7f60-4d2f-8953-7f43103cf2de" providerId="ADAL" clId="{BEA714DB-0B8E-4C65-A847-A157FD5FB496}" dt="2021-06-01T15:34:39.251" v="1622" actId="478"/>
          <ac:picMkLst>
            <pc:docMk/>
            <pc:sldMk cId="3112603369" sldId="308"/>
            <ac:picMk id="2" creationId="{00000000-0000-0000-0000-000000000000}"/>
          </ac:picMkLst>
        </pc:picChg>
        <pc:picChg chg="add mod">
          <ac:chgData name="Egan, Elizabeth" userId="54239f3d-7f60-4d2f-8953-7f43103cf2de" providerId="ADAL" clId="{BEA714DB-0B8E-4C65-A847-A157FD5FB496}" dt="2021-06-01T15:34:40.217" v="1623"/>
          <ac:picMkLst>
            <pc:docMk/>
            <pc:sldMk cId="3112603369" sldId="308"/>
            <ac:picMk id="8" creationId="{C581B6DB-CECA-44F6-B456-D8221D24BADD}"/>
          </ac:picMkLst>
        </pc:picChg>
      </pc:sldChg>
      <pc:sldChg chg="addSp delSp modSp add mod">
        <pc:chgData name="Egan, Elizabeth" userId="54239f3d-7f60-4d2f-8953-7f43103cf2de" providerId="ADAL" clId="{BEA714DB-0B8E-4C65-A847-A157FD5FB496}" dt="2021-06-01T15:35:14.859" v="1628" actId="1076"/>
        <pc:sldMkLst>
          <pc:docMk/>
          <pc:sldMk cId="4097662150" sldId="309"/>
        </pc:sldMkLst>
        <pc:spChg chg="add del mod">
          <ac:chgData name="Egan, Elizabeth" userId="54239f3d-7f60-4d2f-8953-7f43103cf2de" providerId="ADAL" clId="{BEA714DB-0B8E-4C65-A847-A157FD5FB496}" dt="2021-06-01T15:31:33.341" v="1517" actId="21"/>
          <ac:spMkLst>
            <pc:docMk/>
            <pc:sldMk cId="4097662150" sldId="309"/>
            <ac:spMk id="2" creationId="{B4A43BAB-46F3-45AB-99AC-92174CBD026C}"/>
          </ac:spMkLst>
        </pc:spChg>
        <pc:spChg chg="add del mod">
          <ac:chgData name="Egan, Elizabeth" userId="54239f3d-7f60-4d2f-8953-7f43103cf2de" providerId="ADAL" clId="{BEA714DB-0B8E-4C65-A847-A157FD5FB496}" dt="2021-06-01T15:32:03.671" v="1529"/>
          <ac:spMkLst>
            <pc:docMk/>
            <pc:sldMk cId="4097662150" sldId="309"/>
            <ac:spMk id="3" creationId="{4B2264E6-9570-4709-BA79-51900D96C1DD}"/>
          </ac:spMkLst>
        </pc:spChg>
        <pc:spChg chg="mod">
          <ac:chgData name="Egan, Elizabeth" userId="54239f3d-7f60-4d2f-8953-7f43103cf2de" providerId="ADAL" clId="{BEA714DB-0B8E-4C65-A847-A157FD5FB496}" dt="2021-06-01T15:25:37.181" v="506" actId="20577"/>
          <ac:spMkLst>
            <pc:docMk/>
            <pc:sldMk cId="4097662150" sldId="309"/>
            <ac:spMk id="4" creationId="{00000000-0000-0000-0000-000000000000}"/>
          </ac:spMkLst>
        </pc:spChg>
        <pc:spChg chg="mod">
          <ac:chgData name="Egan, Elizabeth" userId="54239f3d-7f60-4d2f-8953-7f43103cf2de" providerId="ADAL" clId="{BEA714DB-0B8E-4C65-A847-A157FD5FB496}" dt="2021-06-01T15:33:21.190" v="1558" actId="313"/>
          <ac:spMkLst>
            <pc:docMk/>
            <pc:sldMk cId="4097662150" sldId="309"/>
            <ac:spMk id="5" creationId="{00000000-0000-0000-0000-000000000000}"/>
          </ac:spMkLst>
        </pc:spChg>
        <pc:spChg chg="add mod">
          <ac:chgData name="Egan, Elizabeth" userId="54239f3d-7f60-4d2f-8953-7f43103cf2de" providerId="ADAL" clId="{BEA714DB-0B8E-4C65-A847-A157FD5FB496}" dt="2021-06-01T15:32:24.234" v="1533" actId="1076"/>
          <ac:spMkLst>
            <pc:docMk/>
            <pc:sldMk cId="4097662150" sldId="309"/>
            <ac:spMk id="9" creationId="{CCFF870C-C463-4874-93F3-1E0A6283A333}"/>
          </ac:spMkLst>
        </pc:spChg>
        <pc:picChg chg="del ord">
          <ac:chgData name="Egan, Elizabeth" userId="54239f3d-7f60-4d2f-8953-7f43103cf2de" providerId="ADAL" clId="{BEA714DB-0B8E-4C65-A847-A157FD5FB496}" dt="2021-06-01T15:35:10.913" v="1627" actId="478"/>
          <ac:picMkLst>
            <pc:docMk/>
            <pc:sldMk cId="4097662150" sldId="309"/>
            <ac:picMk id="8" creationId="{55EE2C76-E3D1-4C14-983F-7AE84F997EE5}"/>
          </ac:picMkLst>
        </pc:picChg>
        <pc:picChg chg="add mod">
          <ac:chgData name="Egan, Elizabeth" userId="54239f3d-7f60-4d2f-8953-7f43103cf2de" providerId="ADAL" clId="{BEA714DB-0B8E-4C65-A847-A157FD5FB496}" dt="2021-06-01T15:35:14.859" v="1628" actId="1076"/>
          <ac:picMkLst>
            <pc:docMk/>
            <pc:sldMk cId="4097662150" sldId="309"/>
            <ac:picMk id="10" creationId="{88A8610C-B641-4FBA-B456-AAA862EFF51E}"/>
          </ac:picMkLst>
        </pc:picChg>
      </pc:sldChg>
    </pc:docChg>
  </pc:docChgLst>
  <pc:docChgLst>
    <pc:chgData name="Egan, Elizabeth" userId="54239f3d-7f60-4d2f-8953-7f43103cf2de" providerId="ADAL" clId="{250A2EB0-6EFD-41BC-B637-FD1FF1700FEF}"/>
    <pc:docChg chg="modSld">
      <pc:chgData name="Egan, Elizabeth" userId="54239f3d-7f60-4d2f-8953-7f43103cf2de" providerId="ADAL" clId="{250A2EB0-6EFD-41BC-B637-FD1FF1700FEF}" dt="2021-07-20T16:18:32.786" v="2" actId="20577"/>
      <pc:docMkLst>
        <pc:docMk/>
      </pc:docMkLst>
      <pc:sldChg chg="modSp mod">
        <pc:chgData name="Egan, Elizabeth" userId="54239f3d-7f60-4d2f-8953-7f43103cf2de" providerId="ADAL" clId="{250A2EB0-6EFD-41BC-B637-FD1FF1700FEF}" dt="2021-07-20T16:18:32.786" v="2" actId="20577"/>
        <pc:sldMkLst>
          <pc:docMk/>
          <pc:sldMk cId="3149246693" sldId="307"/>
        </pc:sldMkLst>
        <pc:spChg chg="mod">
          <ac:chgData name="Egan, Elizabeth" userId="54239f3d-7f60-4d2f-8953-7f43103cf2de" providerId="ADAL" clId="{250A2EB0-6EFD-41BC-B637-FD1FF1700FEF}" dt="2021-07-20T16:18:32.786" v="2" actId="20577"/>
          <ac:spMkLst>
            <pc:docMk/>
            <pc:sldMk cId="3149246693" sldId="307"/>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5C0678C3-CF4E-4A73-864A-3B538D570415}" type="datetimeFigureOut">
              <a:rPr lang="en-US" smtClean="0"/>
              <a:t>3/16/2022</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6ED4F887-8531-4017-B651-853072D6AB4A}" type="slidenum">
              <a:rPr lang="en-US" smtClean="0"/>
              <a:t>‹#›</a:t>
            </a:fld>
            <a:endParaRPr lang="en-US"/>
          </a:p>
        </p:txBody>
      </p:sp>
    </p:spTree>
    <p:extLst>
      <p:ext uri="{BB962C8B-B14F-4D97-AF65-F5344CB8AC3E}">
        <p14:creationId xmlns:p14="http://schemas.microsoft.com/office/powerpoint/2010/main" val="3912300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D4F887-8531-4017-B651-853072D6AB4A}" type="slidenum">
              <a:rPr lang="en-US" smtClean="0"/>
              <a:t>1</a:t>
            </a:fld>
            <a:endParaRPr lang="en-US"/>
          </a:p>
        </p:txBody>
      </p:sp>
    </p:spTree>
    <p:extLst>
      <p:ext uri="{BB962C8B-B14F-4D97-AF65-F5344CB8AC3E}">
        <p14:creationId xmlns:p14="http://schemas.microsoft.com/office/powerpoint/2010/main" val="3789862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D4F887-8531-4017-B651-853072D6AB4A}" type="slidenum">
              <a:rPr lang="en-US" smtClean="0"/>
              <a:t>10</a:t>
            </a:fld>
            <a:endParaRPr lang="en-US"/>
          </a:p>
        </p:txBody>
      </p:sp>
    </p:spTree>
    <p:extLst>
      <p:ext uri="{BB962C8B-B14F-4D97-AF65-F5344CB8AC3E}">
        <p14:creationId xmlns:p14="http://schemas.microsoft.com/office/powerpoint/2010/main" val="3050924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some best practices to deal with all the paper we carry around. Reducing the amount of extra paper in your life can help safeguard you against Identity Theft. </a:t>
            </a:r>
          </a:p>
        </p:txBody>
      </p:sp>
      <p:sp>
        <p:nvSpPr>
          <p:cNvPr id="4" name="Slide Number Placeholder 3"/>
          <p:cNvSpPr>
            <a:spLocks noGrp="1"/>
          </p:cNvSpPr>
          <p:nvPr>
            <p:ph type="sldNum" sz="quarter" idx="10"/>
          </p:nvPr>
        </p:nvSpPr>
        <p:spPr/>
        <p:txBody>
          <a:bodyPr/>
          <a:lstStyle/>
          <a:p>
            <a:fld id="{6ED4F887-8531-4017-B651-853072D6AB4A}" type="slidenum">
              <a:rPr lang="en-US" smtClean="0"/>
              <a:t>11</a:t>
            </a:fld>
            <a:endParaRPr lang="en-US"/>
          </a:p>
        </p:txBody>
      </p:sp>
    </p:spTree>
    <p:extLst>
      <p:ext uri="{BB962C8B-B14F-4D97-AF65-F5344CB8AC3E}">
        <p14:creationId xmlns:p14="http://schemas.microsoft.com/office/powerpoint/2010/main" val="1689879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lives are all moving to more and more online activity which can put us at risk.  It’s important to take steps to protect your identity when your online.  </a:t>
            </a:r>
          </a:p>
        </p:txBody>
      </p:sp>
      <p:sp>
        <p:nvSpPr>
          <p:cNvPr id="4" name="Slide Number Placeholder 3"/>
          <p:cNvSpPr>
            <a:spLocks noGrp="1"/>
          </p:cNvSpPr>
          <p:nvPr>
            <p:ph type="sldNum" sz="quarter" idx="10"/>
          </p:nvPr>
        </p:nvSpPr>
        <p:spPr/>
        <p:txBody>
          <a:bodyPr/>
          <a:lstStyle/>
          <a:p>
            <a:fld id="{6ED4F887-8531-4017-B651-853072D6AB4A}" type="slidenum">
              <a:rPr lang="en-US" smtClean="0"/>
              <a:t>12</a:t>
            </a:fld>
            <a:endParaRPr lang="en-US"/>
          </a:p>
        </p:txBody>
      </p:sp>
    </p:spTree>
    <p:extLst>
      <p:ext uri="{BB962C8B-B14F-4D97-AF65-F5344CB8AC3E}">
        <p14:creationId xmlns:p14="http://schemas.microsoft.com/office/powerpoint/2010/main" val="983060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lives are all moving to more and more online activity which can put us at risk.  It’s important to take steps to protect your identity when your online.  </a:t>
            </a:r>
          </a:p>
        </p:txBody>
      </p:sp>
      <p:sp>
        <p:nvSpPr>
          <p:cNvPr id="4" name="Slide Number Placeholder 3"/>
          <p:cNvSpPr>
            <a:spLocks noGrp="1"/>
          </p:cNvSpPr>
          <p:nvPr>
            <p:ph type="sldNum" sz="quarter" idx="10"/>
          </p:nvPr>
        </p:nvSpPr>
        <p:spPr/>
        <p:txBody>
          <a:bodyPr/>
          <a:lstStyle/>
          <a:p>
            <a:fld id="{6ED4F887-8531-4017-B651-853072D6AB4A}" type="slidenum">
              <a:rPr lang="en-US" smtClean="0"/>
              <a:t>13</a:t>
            </a:fld>
            <a:endParaRPr lang="en-US"/>
          </a:p>
        </p:txBody>
      </p:sp>
    </p:spTree>
    <p:extLst>
      <p:ext uri="{BB962C8B-B14F-4D97-AF65-F5344CB8AC3E}">
        <p14:creationId xmlns:p14="http://schemas.microsoft.com/office/powerpoint/2010/main" val="27764908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baseline="0" dirty="0"/>
              <a:t>Call the company where you know the fraud took place.</a:t>
            </a:r>
          </a:p>
          <a:p>
            <a:pPr marL="685800" lvl="1" indent="-228600">
              <a:buAutoNum type="alphaLcPeriod"/>
            </a:pPr>
            <a:r>
              <a:rPr lang="en-US" baseline="0" dirty="0"/>
              <a:t>Ask for  the fraud department.  Explain that someone stole your identity.</a:t>
            </a:r>
          </a:p>
          <a:p>
            <a:pPr marL="685800" lvl="1" indent="-228600">
              <a:buAutoNum type="alphaLcPeriod"/>
            </a:pPr>
            <a:r>
              <a:rPr lang="en-US" baseline="0" dirty="0"/>
              <a:t>Ask them to close or freeze the accounts so that no new charges can be added.</a:t>
            </a:r>
          </a:p>
          <a:p>
            <a:pPr marL="685800" lvl="1" indent="-228600">
              <a:buAutoNum type="alphaLcPeriod"/>
            </a:pPr>
            <a:r>
              <a:rPr lang="en-US" baseline="0" dirty="0"/>
              <a:t>Change logins, passwords and pins for your accounts</a:t>
            </a:r>
          </a:p>
          <a:p>
            <a:pPr marL="228600" indent="-228600">
              <a:buAutoNum type="arabicPeriod"/>
            </a:pPr>
            <a:r>
              <a:rPr lang="en-US" baseline="0" dirty="0"/>
              <a:t>Place a fraud alert and get your credit reports.</a:t>
            </a:r>
          </a:p>
          <a:p>
            <a:pPr marL="0" indent="0">
              <a:buNone/>
            </a:pPr>
            <a:r>
              <a:rPr lang="en-US" baseline="0" dirty="0"/>
              <a:t>	a. Place a free, 90 day fraud alert by contacting one of the three credit bureaus. That company is obligated to tell the other two.</a:t>
            </a:r>
          </a:p>
          <a:p>
            <a:pPr marL="0" indent="0">
              <a:buNone/>
            </a:pPr>
            <a:r>
              <a:rPr lang="en-US" baseline="0" dirty="0"/>
              <a:t>	b. Get your free credit reports from Equifax, Experian and TransUnion at annualcreditreport.com, which we discussed on the previous slide.  (If you’ve already gotten your free reports, you can pay to get them immediately or follow the instructions in the fraud alert confirmation letter from each credit bureau, but this may take longer)</a:t>
            </a:r>
          </a:p>
          <a:p>
            <a:pPr marL="0" indent="0">
              <a:buNone/>
            </a:pPr>
            <a:r>
              <a:rPr lang="en-US" baseline="0" dirty="0"/>
              <a:t>		- Review your reports and make note of any suspicious or unknown accounts of activity</a:t>
            </a:r>
          </a:p>
          <a:p>
            <a:pPr marL="0" indent="0">
              <a:buNone/>
            </a:pPr>
            <a:r>
              <a:rPr lang="en-US" baseline="0" dirty="0"/>
              <a:t>3. Report identity theft to the FTC.</a:t>
            </a:r>
          </a:p>
          <a:p>
            <a:pPr marL="0" indent="0">
              <a:buNone/>
            </a:pPr>
            <a:r>
              <a:rPr lang="en-US" baseline="0" dirty="0"/>
              <a:t>	a. This website will create an affidavit and recovery plan for you.  If you do not create and account, print and save the affidavit.  Once you leave the page, you will lose the information.</a:t>
            </a:r>
          </a:p>
          <a:p>
            <a:pPr marL="228600" indent="-228600">
              <a:buAutoNum type="arabicPeriod" startAt="4"/>
            </a:pPr>
            <a:r>
              <a:rPr lang="en-US" baseline="0" dirty="0"/>
              <a:t>File a police report with your local police department.</a:t>
            </a:r>
          </a:p>
          <a:p>
            <a:pPr marL="685800" lvl="1" indent="-228600">
              <a:buAutoNum type="alphaLcPeriod"/>
            </a:pPr>
            <a:r>
              <a:rPr lang="en-US" baseline="0" dirty="0"/>
              <a:t>Take the following: copy of your FTC ID Theft Affidavit, Government-issued photo ID, Proof of your address (utility bill, bank statement, </a:t>
            </a:r>
            <a:r>
              <a:rPr lang="en-US" baseline="0" dirty="0" err="1"/>
              <a:t>etc</a:t>
            </a:r>
            <a:r>
              <a:rPr lang="en-US" baseline="0" dirty="0"/>
              <a:t>).  Any proof you have of theft.</a:t>
            </a:r>
          </a:p>
          <a:p>
            <a:pPr marL="685800" lvl="1" indent="-228600">
              <a:buAutoNum type="alphaLcPeriod"/>
            </a:pPr>
            <a:r>
              <a:rPr lang="en-US" baseline="0" dirty="0"/>
              <a:t> tell the police that your identity has been stolen.  If they are reluctant to take the report, ask them to file under miscellaneous report or reference the FTC’s memo to law enforcement.</a:t>
            </a:r>
          </a:p>
          <a:p>
            <a:pPr marL="685800" lvl="1" indent="-228600">
              <a:buAutoNum type="alphaLcPeriod"/>
            </a:pPr>
            <a:r>
              <a:rPr lang="en-US" baseline="0" dirty="0"/>
              <a:t>Obtain a copy of the police report as you may need it for other steps.</a:t>
            </a:r>
          </a:p>
          <a:p>
            <a:pPr marL="0" indent="0">
              <a:buNone/>
            </a:pPr>
            <a:endParaRPr lang="en-US" dirty="0"/>
          </a:p>
        </p:txBody>
      </p:sp>
      <p:sp>
        <p:nvSpPr>
          <p:cNvPr id="4" name="Slide Number Placeholder 3"/>
          <p:cNvSpPr>
            <a:spLocks noGrp="1"/>
          </p:cNvSpPr>
          <p:nvPr>
            <p:ph type="sldNum" sz="quarter" idx="10"/>
          </p:nvPr>
        </p:nvSpPr>
        <p:spPr/>
        <p:txBody>
          <a:bodyPr/>
          <a:lstStyle/>
          <a:p>
            <a:fld id="{6ED4F887-8531-4017-B651-853072D6AB4A}" type="slidenum">
              <a:rPr lang="en-US" smtClean="0"/>
              <a:t>14</a:t>
            </a:fld>
            <a:endParaRPr lang="en-US"/>
          </a:p>
        </p:txBody>
      </p:sp>
    </p:spTree>
    <p:extLst>
      <p:ext uri="{BB962C8B-B14F-4D97-AF65-F5344CB8AC3E}">
        <p14:creationId xmlns:p14="http://schemas.microsoft.com/office/powerpoint/2010/main" val="14063904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sure you have all you credit card and bank information in a safe place that you can grab to make those phone calls to cancel your accounts.  </a:t>
            </a:r>
          </a:p>
        </p:txBody>
      </p:sp>
      <p:sp>
        <p:nvSpPr>
          <p:cNvPr id="4" name="Slide Number Placeholder 3"/>
          <p:cNvSpPr>
            <a:spLocks noGrp="1"/>
          </p:cNvSpPr>
          <p:nvPr>
            <p:ph type="sldNum" sz="quarter" idx="10"/>
          </p:nvPr>
        </p:nvSpPr>
        <p:spPr/>
        <p:txBody>
          <a:bodyPr/>
          <a:lstStyle/>
          <a:p>
            <a:fld id="{6ED4F887-8531-4017-B651-853072D6AB4A}" type="slidenum">
              <a:rPr lang="en-US" smtClean="0"/>
              <a:t>15</a:t>
            </a:fld>
            <a:endParaRPr lang="en-US"/>
          </a:p>
        </p:txBody>
      </p:sp>
    </p:spTree>
    <p:extLst>
      <p:ext uri="{BB962C8B-B14F-4D97-AF65-F5344CB8AC3E}">
        <p14:creationId xmlns:p14="http://schemas.microsoft.com/office/powerpoint/2010/main" val="3993367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D4F887-8531-4017-B651-853072D6AB4A}" type="slidenum">
              <a:rPr lang="en-US" smtClean="0"/>
              <a:t>2</a:t>
            </a:fld>
            <a:endParaRPr lang="en-US"/>
          </a:p>
        </p:txBody>
      </p:sp>
    </p:spTree>
    <p:extLst>
      <p:ext uri="{BB962C8B-B14F-4D97-AF65-F5344CB8AC3E}">
        <p14:creationId xmlns:p14="http://schemas.microsoft.com/office/powerpoint/2010/main" val="454406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D4F887-8531-4017-B651-853072D6AB4A}" type="slidenum">
              <a:rPr lang="en-US" smtClean="0"/>
              <a:t>3</a:t>
            </a:fld>
            <a:endParaRPr lang="en-US"/>
          </a:p>
        </p:txBody>
      </p:sp>
    </p:spTree>
    <p:extLst>
      <p:ext uri="{BB962C8B-B14F-4D97-AF65-F5344CB8AC3E}">
        <p14:creationId xmlns:p14="http://schemas.microsoft.com/office/powerpoint/2010/main" val="661330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Dumpster Diving (read slide) – It is important to shred sensitive documents, even junk mail. </a:t>
            </a:r>
          </a:p>
          <a:p>
            <a:r>
              <a:rPr lang="en-US" dirty="0"/>
              <a:t>Old Fashioned Stealing (read slide) – We’ll talk about what to do if your purse or wallet is stolen. </a:t>
            </a:r>
          </a:p>
          <a:p>
            <a:r>
              <a:rPr lang="en-US" dirty="0"/>
              <a:t>Address Change ( read slide) – Be sure to check if you have received a statement. </a:t>
            </a:r>
          </a:p>
        </p:txBody>
      </p:sp>
      <p:sp>
        <p:nvSpPr>
          <p:cNvPr id="4" name="Slide Number Placeholder 3"/>
          <p:cNvSpPr>
            <a:spLocks noGrp="1"/>
          </p:cNvSpPr>
          <p:nvPr>
            <p:ph type="sldNum" sz="quarter" idx="10"/>
          </p:nvPr>
        </p:nvSpPr>
        <p:spPr/>
        <p:txBody>
          <a:bodyPr/>
          <a:lstStyle/>
          <a:p>
            <a:fld id="{6ED4F887-8531-4017-B651-853072D6AB4A}" type="slidenum">
              <a:rPr lang="en-US" smtClean="0"/>
              <a:t>4</a:t>
            </a:fld>
            <a:endParaRPr lang="en-US"/>
          </a:p>
        </p:txBody>
      </p:sp>
    </p:spTree>
    <p:extLst>
      <p:ext uri="{BB962C8B-B14F-4D97-AF65-F5344CB8AC3E}">
        <p14:creationId xmlns:p14="http://schemas.microsoft.com/office/powerpoint/2010/main" val="1118556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reading Skimming Bullet) - Many places are now using lights and stickers available to customer to deter thieves from putting devices in place.</a:t>
            </a:r>
          </a:p>
          <a:p>
            <a:r>
              <a:rPr lang="en-US" dirty="0"/>
              <a:t>(After reading Phishing Bullet) – Always check the email address to verify the sender.  You can always go to the company’s website to verify and problems on the account. </a:t>
            </a:r>
          </a:p>
          <a:p>
            <a:r>
              <a:rPr lang="en-US" dirty="0"/>
              <a:t>(After reading Pharming) – Be careful when you click on links from unknown senders. Go instead to the Company’s actual website and remember companies typically will not ask for your personal information this way.  Many websites with secure logins will now show an image that you’ve previously selected so you know you are on a legitimate website.  </a:t>
            </a:r>
          </a:p>
          <a:p>
            <a:endParaRPr lang="en-US" dirty="0"/>
          </a:p>
        </p:txBody>
      </p:sp>
      <p:sp>
        <p:nvSpPr>
          <p:cNvPr id="4" name="Slide Number Placeholder 3"/>
          <p:cNvSpPr>
            <a:spLocks noGrp="1"/>
          </p:cNvSpPr>
          <p:nvPr>
            <p:ph type="sldNum" sz="quarter" idx="10"/>
          </p:nvPr>
        </p:nvSpPr>
        <p:spPr/>
        <p:txBody>
          <a:bodyPr/>
          <a:lstStyle/>
          <a:p>
            <a:fld id="{6ED4F887-8531-4017-B651-853072D6AB4A}" type="slidenum">
              <a:rPr lang="en-US" smtClean="0"/>
              <a:t>5</a:t>
            </a:fld>
            <a:endParaRPr lang="en-US"/>
          </a:p>
        </p:txBody>
      </p:sp>
    </p:spTree>
    <p:extLst>
      <p:ext uri="{BB962C8B-B14F-4D97-AF65-F5344CB8AC3E}">
        <p14:creationId xmlns:p14="http://schemas.microsoft.com/office/powerpoint/2010/main" val="118820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 Fraud – Use of accounts and / or debit cards for unauthorized purchases or activities </a:t>
            </a:r>
          </a:p>
          <a:p>
            <a:r>
              <a:rPr lang="en-US" dirty="0"/>
              <a:t>Credit Card Fraud – Unauthorized purchases on credit cards </a:t>
            </a:r>
          </a:p>
          <a:p>
            <a:r>
              <a:rPr lang="en-US" dirty="0"/>
              <a:t>Phone / Utility Fraud – Thieves will use and individuals name and personal information to set a phone plan or utilities.  </a:t>
            </a:r>
          </a:p>
          <a:p>
            <a:r>
              <a:rPr lang="en-US" dirty="0"/>
              <a:t>Government Document Fraud – Using legitimate information to create false documents or using someone’s ID that does not belong to them. </a:t>
            </a:r>
          </a:p>
          <a:p>
            <a:r>
              <a:rPr lang="en-US" dirty="0"/>
              <a:t>Employment Fraud – Using an individual’s name and information to obtain employment by someone who may not be authorized to work or who may have a criminal record.   </a:t>
            </a:r>
          </a:p>
          <a:p>
            <a:r>
              <a:rPr lang="en-US" dirty="0"/>
              <a:t>Telephone Scams - Thieves</a:t>
            </a:r>
            <a:r>
              <a:rPr lang="en-US" baseline="0" dirty="0"/>
              <a:t> will call to inform individuals that they may have won the lottery or there is money waiting for them somewhere.  Sometimes, they ask for a small fee to receive the funds.  Other times, they will attempt to collect personal information to send you the money.  In return, funds may be taken from your account. They may also call family members to let them know someone is either stuck in a foreign country or in danger.  Thieves will try to collect money “to help” the family member or attempt to collect a ransom for the family member in danger.</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6ED4F887-8531-4017-B651-853072D6AB4A}" type="slidenum">
              <a:rPr lang="en-US" smtClean="0"/>
              <a:t>6</a:t>
            </a:fld>
            <a:endParaRPr lang="en-US"/>
          </a:p>
        </p:txBody>
      </p:sp>
    </p:spTree>
    <p:extLst>
      <p:ext uri="{BB962C8B-B14F-4D97-AF65-F5344CB8AC3E}">
        <p14:creationId xmlns:p14="http://schemas.microsoft.com/office/powerpoint/2010/main" val="3027737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 Fraud – Use of accounts and / or debit cards for unauthorized purchases or activities </a:t>
            </a:r>
          </a:p>
          <a:p>
            <a:r>
              <a:rPr lang="en-US" dirty="0"/>
              <a:t>Credit Card Fraud – Unauthorized purchases on credit cards </a:t>
            </a:r>
          </a:p>
          <a:p>
            <a:r>
              <a:rPr lang="en-US" dirty="0"/>
              <a:t>Phone / Utility Fraud – Thieves will use and individuals name and personal information to set a phone plan or utilities.  </a:t>
            </a:r>
          </a:p>
          <a:p>
            <a:r>
              <a:rPr lang="en-US" dirty="0"/>
              <a:t>Government Document Fraud – Using legitimate information to create false documents or using someone’s ID that does not belong to them. </a:t>
            </a:r>
          </a:p>
          <a:p>
            <a:r>
              <a:rPr lang="en-US" dirty="0"/>
              <a:t>Employment Fraud – Using an individual’s name and information to obtain employment by someone who may not be authorized to work or who may have a criminal record.   </a:t>
            </a:r>
          </a:p>
          <a:p>
            <a:r>
              <a:rPr lang="en-US" dirty="0"/>
              <a:t>Telephone Scams - Thieves</a:t>
            </a:r>
            <a:r>
              <a:rPr lang="en-US" baseline="0" dirty="0"/>
              <a:t> will call to inform individuals that they may have won the lottery or there is money waiting for them somewhere.  Sometimes, they ask for a small fee to receive the funds.  Other times, they will attempt to collect personal information to send you the money.  In return, funds may be taken from your account. They may also call family members to let them know someone is either stuck in a foreign country or in danger.  Thieves will try to collect money “to help” the family member or attempt to collect a ransom for the family member in danger.</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6ED4F887-8531-4017-B651-853072D6AB4A}" type="slidenum">
              <a:rPr lang="en-US" smtClean="0"/>
              <a:t>7</a:t>
            </a:fld>
            <a:endParaRPr lang="en-US"/>
          </a:p>
        </p:txBody>
      </p:sp>
    </p:spTree>
    <p:extLst>
      <p:ext uri="{BB962C8B-B14F-4D97-AF65-F5344CB8AC3E}">
        <p14:creationId xmlns:p14="http://schemas.microsoft.com/office/powerpoint/2010/main" val="3897259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D4F887-8531-4017-B651-853072D6AB4A}" type="slidenum">
              <a:rPr lang="en-US" smtClean="0"/>
              <a:t>8</a:t>
            </a:fld>
            <a:endParaRPr lang="en-US"/>
          </a:p>
        </p:txBody>
      </p:sp>
    </p:spTree>
    <p:extLst>
      <p:ext uri="{BB962C8B-B14F-4D97-AF65-F5344CB8AC3E}">
        <p14:creationId xmlns:p14="http://schemas.microsoft.com/office/powerpoint/2010/main" val="784385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D4F887-8531-4017-B651-853072D6AB4A}" type="slidenum">
              <a:rPr lang="en-US" smtClean="0"/>
              <a:t>9</a:t>
            </a:fld>
            <a:endParaRPr lang="en-US"/>
          </a:p>
        </p:txBody>
      </p:sp>
    </p:spTree>
    <p:extLst>
      <p:ext uri="{BB962C8B-B14F-4D97-AF65-F5344CB8AC3E}">
        <p14:creationId xmlns:p14="http://schemas.microsoft.com/office/powerpoint/2010/main" val="4238877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469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802256"/>
            <a:ext cx="2949575" cy="1750443"/>
          </a:xfrm>
        </p:spPr>
        <p:txBody>
          <a:bodyPr anchor="b"/>
          <a:lstStyle>
            <a:lvl1pPr>
              <a:defRPr sz="3200"/>
            </a:lvl1pPr>
          </a:lstStyle>
          <a:p>
            <a:r>
              <a:rPr lang="en-US" dirty="0"/>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552699"/>
            <a:ext cx="2949575" cy="331628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366424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8972010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810883"/>
            <a:ext cx="1971675" cy="5366080"/>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810883"/>
            <a:ext cx="5762625" cy="53660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1050150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04937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35086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dirty="0"/>
          </a:p>
        </p:txBody>
      </p:sp>
    </p:spTree>
    <p:extLst>
      <p:ext uri="{BB962C8B-B14F-4D97-AF65-F5344CB8AC3E}">
        <p14:creationId xmlns:p14="http://schemas.microsoft.com/office/powerpoint/2010/main" val="3440323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a:latin typeface="Lato" panose="020F0502020204030203"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Lato" panose="020F0502020204030203" pitchFamily="34" charset="0"/>
              </a:defRPr>
            </a:lvl1pPr>
          </a:lstStyle>
          <a:p>
            <a:fld id="{D22B2322-AA49-4E44-89E8-8F259D5E65DE}" type="slidenum">
              <a:rPr lang="en-US" smtClean="0"/>
              <a:pPr/>
              <a:t>‹#›</a:t>
            </a:fld>
            <a:endParaRPr lang="en-US" dirty="0"/>
          </a:p>
        </p:txBody>
      </p:sp>
    </p:spTree>
    <p:extLst>
      <p:ext uri="{BB962C8B-B14F-4D97-AF65-F5344CB8AC3E}">
        <p14:creationId xmlns:p14="http://schemas.microsoft.com/office/powerpoint/2010/main" val="2886333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4044337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469904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3378321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810882"/>
            <a:ext cx="2949575" cy="1647646"/>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3887788" y="1130060"/>
            <a:ext cx="4629150" cy="47309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30238" y="2458528"/>
            <a:ext cx="2949575" cy="341046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033686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2.jp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4EE717-701A-400E-BB57-CD42056B53B4}" type="datetime1">
              <a:rPr lang="en-US" smtClean="0"/>
              <a:t>3/16/2022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1A5EF4-B6CD-4B89-BAFD-D95703A0F55D}" type="slidenum">
              <a:rPr lang="en-US" smtClean="0"/>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13880074"/>
      </p:ext>
    </p:extLst>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804672"/>
            <a:ext cx="7886700" cy="72220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526875"/>
            <a:ext cx="7886700" cy="465008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latin typeface="Lato Light" panose="020F0302020204030203" pitchFamily="34" charset="0"/>
              </a:defRPr>
            </a:lvl1pPr>
          </a:lstStyle>
          <a:p>
            <a:endParaRPr lang="en-US" dirty="0"/>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solidFill>
                <a:latin typeface="Lato Light" panose="020F0302020204030203" pitchFamily="34" charset="0"/>
              </a:defRPr>
            </a:lvl1pPr>
          </a:lstStyle>
          <a:p>
            <a:fld id="{D22B2322-AA49-4E44-89E8-8F259D5E65DE}" type="slidenum">
              <a:rPr lang="en-US" smtClean="0"/>
              <a:pPr/>
              <a:t>‹#›</a:t>
            </a:fld>
            <a:endParaRPr lang="en-US" dirty="0"/>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804672"/>
          </a:xfrm>
          <a:prstGeom prst="rect">
            <a:avLst/>
          </a:prstGeom>
        </p:spPr>
      </p:pic>
      <p:pic>
        <p:nvPicPr>
          <p:cNvPr id="8" name="Picture 7"/>
          <p:cNvPicPr>
            <a:picLocks noChangeAspect="1"/>
          </p:cNvPicPr>
          <p:nvPr userDrawn="1"/>
        </p:nvPicPr>
        <p:blipFill>
          <a:blip r:embed="rId14">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602772" y="6427340"/>
            <a:ext cx="1865460" cy="223144"/>
          </a:xfrm>
          <a:prstGeom prst="rect">
            <a:avLst/>
          </a:prstGeom>
        </p:spPr>
      </p:pic>
    </p:spTree>
    <p:extLst>
      <p:ext uri="{BB962C8B-B14F-4D97-AF65-F5344CB8AC3E}">
        <p14:creationId xmlns:p14="http://schemas.microsoft.com/office/powerpoint/2010/main" val="29185801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hdr="0" ftr="0" dt="0"/>
  <p:txStyles>
    <p:titleStyle>
      <a:lvl1pPr algn="l" defTabSz="914400" rtl="0" eaLnBrk="1" latinLnBrk="0" hangingPunct="1">
        <a:lnSpc>
          <a:spcPct val="90000"/>
        </a:lnSpc>
        <a:spcBef>
          <a:spcPct val="0"/>
        </a:spcBef>
        <a:buNone/>
        <a:defRPr sz="2000" kern="1200">
          <a:solidFill>
            <a:schemeClr val="tx1"/>
          </a:solidFill>
          <a:latin typeface="Lato Black" panose="020F0A0202020403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annualcreditreport.com/"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www.ftc.gov/idtheft"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www.fnb-online.com/Learn"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435633" y="3053749"/>
            <a:ext cx="6292971" cy="1301601"/>
          </a:xfrm>
        </p:spPr>
        <p:txBody>
          <a:bodyPr/>
          <a:lstStyle/>
          <a:p>
            <a:r>
              <a:rPr lang="en-US" dirty="0">
                <a:solidFill>
                  <a:schemeClr val="bg1"/>
                </a:solidFill>
                <a:latin typeface="Lato Black" panose="020F0A02020204030203" pitchFamily="34" charset="0"/>
              </a:rPr>
              <a:t>Protecting</a:t>
            </a:r>
            <a:br>
              <a:rPr lang="en-US" dirty="0">
                <a:solidFill>
                  <a:schemeClr val="bg1"/>
                </a:solidFill>
                <a:latin typeface="Lato Black" panose="020F0A02020204030203" pitchFamily="34" charset="0"/>
              </a:rPr>
            </a:br>
            <a:r>
              <a:rPr lang="en-US" dirty="0">
                <a:solidFill>
                  <a:schemeClr val="bg1"/>
                </a:solidFill>
                <a:latin typeface="Lato Black" panose="020F0A02020204030203" pitchFamily="34" charset="0"/>
              </a:rPr>
              <a:t>Your Identity</a:t>
            </a:r>
          </a:p>
        </p:txBody>
      </p:sp>
    </p:spTree>
    <p:extLst>
      <p:ext uri="{BB962C8B-B14F-4D97-AF65-F5344CB8AC3E}">
        <p14:creationId xmlns:p14="http://schemas.microsoft.com/office/powerpoint/2010/main" val="1542185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a:solidFill>
                  <a:srgbClr val="66789C"/>
                </a:solidFill>
              </a:rPr>
              <a:t>Track your Credit</a:t>
            </a:r>
          </a:p>
        </p:txBody>
      </p:sp>
      <p:sp>
        <p:nvSpPr>
          <p:cNvPr id="5" name="Content Placeholder 4"/>
          <p:cNvSpPr>
            <a:spLocks noGrp="1"/>
          </p:cNvSpPr>
          <p:nvPr>
            <p:ph idx="1"/>
          </p:nvPr>
        </p:nvSpPr>
        <p:spPr>
          <a:xfrm>
            <a:off x="628650" y="1526875"/>
            <a:ext cx="7886700" cy="3631721"/>
          </a:xfrm>
        </p:spPr>
        <p:txBody>
          <a:bodyPr>
            <a:normAutofit/>
          </a:bodyPr>
          <a:lstStyle/>
          <a:p>
            <a:pPr marL="0" indent="0">
              <a:lnSpc>
                <a:spcPct val="100000"/>
              </a:lnSpc>
              <a:buNone/>
            </a:pPr>
            <a:r>
              <a:rPr lang="en-US" sz="1900" b="1" dirty="0">
                <a:solidFill>
                  <a:srgbClr val="B20536"/>
                </a:solidFill>
                <a:latin typeface="Helvetica LT Std" panose="020B0504020202020204" pitchFamily="34" charset="0"/>
              </a:rPr>
              <a:t>Bureaus</a:t>
            </a:r>
          </a:p>
          <a:p>
            <a:pPr>
              <a:lnSpc>
                <a:spcPct val="100000"/>
              </a:lnSpc>
            </a:pPr>
            <a:r>
              <a:rPr lang="en-US" sz="1800" dirty="0">
                <a:latin typeface="Helvetica LT Std" panose="020B0504020202020204" pitchFamily="34" charset="0"/>
              </a:rPr>
              <a:t>THIS NOTICE IS REQUIRED BY LAW. You have the right to a free credit report from </a:t>
            </a:r>
            <a:r>
              <a:rPr lang="en-US" sz="1800" dirty="0">
                <a:latin typeface="Helvetica LT Std" panose="020B0504020202020204" pitchFamily="34" charset="0"/>
                <a:hlinkClick r:id="rId3"/>
              </a:rPr>
              <a:t>www.annualcreditreport.com</a:t>
            </a:r>
            <a:r>
              <a:rPr lang="en-US" sz="1800" dirty="0">
                <a:latin typeface="Helvetica LT Std" panose="020B0504020202020204" pitchFamily="34" charset="0"/>
              </a:rPr>
              <a:t> or 877-322-8228, the ONLY authorized source under Federal law.</a:t>
            </a:r>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10</a:t>
            </a:fld>
            <a:endParaRPr lang="en-US"/>
          </a:p>
        </p:txBody>
      </p:sp>
    </p:spTree>
    <p:extLst>
      <p:ext uri="{BB962C8B-B14F-4D97-AF65-F5344CB8AC3E}">
        <p14:creationId xmlns:p14="http://schemas.microsoft.com/office/powerpoint/2010/main" val="3627420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a:solidFill>
                  <a:srgbClr val="66789C"/>
                </a:solidFill>
              </a:rPr>
              <a:t>Protect Your Identity On Paper </a:t>
            </a:r>
          </a:p>
        </p:txBody>
      </p:sp>
      <p:sp>
        <p:nvSpPr>
          <p:cNvPr id="5" name="Content Placeholder 4"/>
          <p:cNvSpPr>
            <a:spLocks noGrp="1"/>
          </p:cNvSpPr>
          <p:nvPr>
            <p:ph idx="1"/>
          </p:nvPr>
        </p:nvSpPr>
        <p:spPr>
          <a:xfrm>
            <a:off x="628650" y="1502353"/>
            <a:ext cx="8515350" cy="4744529"/>
          </a:xfrm>
        </p:spPr>
        <p:txBody>
          <a:bodyPr>
            <a:noAutofit/>
          </a:bodyPr>
          <a:lstStyle/>
          <a:p>
            <a:pPr marL="0" indent="0">
              <a:buNone/>
            </a:pPr>
            <a:r>
              <a:rPr lang="en-US" sz="1800" b="1" dirty="0">
                <a:solidFill>
                  <a:srgbClr val="B20536"/>
                </a:solidFill>
                <a:latin typeface="Helvetica LT Std" panose="020B0504020202020204" pitchFamily="34" charset="0"/>
              </a:rPr>
              <a:t>Wallet</a:t>
            </a:r>
          </a:p>
          <a:p>
            <a:r>
              <a:rPr lang="en-US" sz="1800" dirty="0">
                <a:latin typeface="Helvetica LT Std" panose="020B0504020202020204" pitchFamily="34" charset="0"/>
              </a:rPr>
              <a:t>Remove unused credit and debit cards, membership programs and IDs (including expired IDs) from your wallet</a:t>
            </a:r>
          </a:p>
          <a:p>
            <a:r>
              <a:rPr lang="en-US" sz="1800" dirty="0">
                <a:latin typeface="Helvetica LT Std" panose="020B0504020202020204" pitchFamily="34" charset="0"/>
              </a:rPr>
              <a:t>Never carry your social security card in your wallet</a:t>
            </a:r>
          </a:p>
          <a:p>
            <a:r>
              <a:rPr lang="en-US" sz="1800" dirty="0">
                <a:latin typeface="Helvetica LT Std" panose="020B0504020202020204" pitchFamily="34" charset="0"/>
              </a:rPr>
              <a:t>Make a list of the phone numbers for all credit cards in the event you’d need to cancel. Do not include the card numbers, as this will put you at additional risk.</a:t>
            </a:r>
          </a:p>
          <a:p>
            <a:pPr marL="0" indent="0">
              <a:buNone/>
            </a:pPr>
            <a:r>
              <a:rPr lang="en-US" sz="1800" b="1" dirty="0">
                <a:solidFill>
                  <a:srgbClr val="B20536"/>
                </a:solidFill>
                <a:latin typeface="Helvetica LT Std" panose="020B0504020202020204" pitchFamily="34" charset="0"/>
              </a:rPr>
              <a:t>Mail</a:t>
            </a:r>
          </a:p>
          <a:p>
            <a:r>
              <a:rPr lang="en-US" sz="1800" dirty="0">
                <a:latin typeface="Helvetica LT Std" panose="020B0504020202020204" pitchFamily="34" charset="0"/>
              </a:rPr>
              <a:t>Switch to </a:t>
            </a:r>
            <a:r>
              <a:rPr lang="en-US" sz="1800" dirty="0" err="1">
                <a:latin typeface="Helvetica LT Std" panose="020B0504020202020204" pitchFamily="34" charset="0"/>
              </a:rPr>
              <a:t>eStatements</a:t>
            </a:r>
            <a:r>
              <a:rPr lang="en-US" sz="1800" dirty="0">
                <a:latin typeface="Helvetica LT Std" panose="020B0504020202020204" pitchFamily="34" charset="0"/>
              </a:rPr>
              <a:t> when possible</a:t>
            </a:r>
          </a:p>
          <a:p>
            <a:r>
              <a:rPr lang="en-US" sz="1800" dirty="0">
                <a:latin typeface="Helvetica LT Std" panose="020B0504020202020204" pitchFamily="34" charset="0"/>
              </a:rPr>
              <a:t>Stop mail while you are away. The Post </a:t>
            </a:r>
            <a:r>
              <a:rPr lang="en-US" sz="1800">
                <a:latin typeface="Helvetica LT Std" panose="020B0504020202020204" pitchFamily="34" charset="0"/>
              </a:rPr>
              <a:t>Office provides </a:t>
            </a:r>
            <a:r>
              <a:rPr lang="en-US" sz="1800" dirty="0">
                <a:latin typeface="Helvetica LT Std" panose="020B0504020202020204" pitchFamily="34" charset="0"/>
              </a:rPr>
              <a:t>this service for free</a:t>
            </a:r>
          </a:p>
          <a:p>
            <a:r>
              <a:rPr lang="en-US" sz="1800" dirty="0">
                <a:latin typeface="Helvetica LT Std" panose="020B0504020202020204" pitchFamily="34" charset="0"/>
              </a:rPr>
              <a:t>When moving, redirect mail immediately. The Post Office also provides mail forwarding for a small fee.</a:t>
            </a:r>
          </a:p>
          <a:p>
            <a:pPr marL="0" indent="0">
              <a:buNone/>
            </a:pPr>
            <a:r>
              <a:rPr lang="en-US" sz="1800" b="1" dirty="0">
                <a:solidFill>
                  <a:srgbClr val="B20536"/>
                </a:solidFill>
                <a:latin typeface="Helvetica LT Std" panose="020B0504020202020204" pitchFamily="34" charset="0"/>
              </a:rPr>
              <a:t>Trash</a:t>
            </a:r>
          </a:p>
          <a:p>
            <a:r>
              <a:rPr lang="en-US" sz="1800" dirty="0">
                <a:latin typeface="Helvetica LT Std" panose="020B0504020202020204" pitchFamily="34" charset="0"/>
              </a:rPr>
              <a:t>Shred all documents containing personal information</a:t>
            </a:r>
          </a:p>
          <a:p>
            <a:r>
              <a:rPr lang="en-US" sz="1800" dirty="0">
                <a:latin typeface="Helvetica LT Std" panose="020B0504020202020204" pitchFamily="34" charset="0"/>
              </a:rPr>
              <a:t>Shred expired credit and debit cards</a:t>
            </a:r>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11</a:t>
            </a:fld>
            <a:endParaRPr lang="en-US" dirty="0"/>
          </a:p>
        </p:txBody>
      </p:sp>
    </p:spTree>
    <p:extLst>
      <p:ext uri="{BB962C8B-B14F-4D97-AF65-F5344CB8AC3E}">
        <p14:creationId xmlns:p14="http://schemas.microsoft.com/office/powerpoint/2010/main" val="31126033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a:solidFill>
                  <a:srgbClr val="66789C"/>
                </a:solidFill>
                <a:latin typeface="Lato Black" panose="020F0502020204030203" pitchFamily="34" charset="0"/>
                <a:ea typeface="Lato Black" panose="020F0502020204030203" pitchFamily="34" charset="0"/>
                <a:cs typeface="Lato Black" panose="020F0502020204030203" pitchFamily="34" charset="0"/>
              </a:rPr>
              <a:t>Protect Your Identity Electronically</a:t>
            </a:r>
          </a:p>
        </p:txBody>
      </p:sp>
      <p:sp>
        <p:nvSpPr>
          <p:cNvPr id="5" name="Content Placeholder 4"/>
          <p:cNvSpPr>
            <a:spLocks noGrp="1"/>
          </p:cNvSpPr>
          <p:nvPr>
            <p:ph idx="1"/>
          </p:nvPr>
        </p:nvSpPr>
        <p:spPr>
          <a:xfrm>
            <a:off x="628650" y="1454957"/>
            <a:ext cx="9018784" cy="4744529"/>
          </a:xfrm>
        </p:spPr>
        <p:txBody>
          <a:bodyPr>
            <a:noAutofit/>
          </a:bodyPr>
          <a:lstStyle/>
          <a:p>
            <a:pPr marL="0" indent="0">
              <a:buNone/>
            </a:pPr>
            <a:r>
              <a:rPr lang="en-US" sz="1800" b="1" dirty="0">
                <a:solidFill>
                  <a:srgbClr val="B20536"/>
                </a:solidFill>
                <a:latin typeface="Helvetica LT Std" panose="020B0504020202020204" pitchFamily="34" charset="0"/>
              </a:rPr>
              <a:t>Computers</a:t>
            </a:r>
          </a:p>
          <a:p>
            <a:r>
              <a:rPr lang="en-US" sz="1800" dirty="0">
                <a:latin typeface="Helvetica LT Std" panose="020B0504020202020204" pitchFamily="34" charset="0"/>
              </a:rPr>
              <a:t>Safeguard laptops, tablets and cell phones</a:t>
            </a:r>
          </a:p>
          <a:p>
            <a:r>
              <a:rPr lang="en-US" sz="1800" dirty="0">
                <a:latin typeface="Helvetica LT Std" panose="020B0504020202020204" pitchFamily="34" charset="0"/>
              </a:rPr>
              <a:t>Keep antivirus software up to date</a:t>
            </a:r>
          </a:p>
          <a:p>
            <a:r>
              <a:rPr lang="en-US" sz="1800" dirty="0">
                <a:latin typeface="Helvetica LT Std" panose="020B0504020202020204" pitchFamily="34" charset="0"/>
              </a:rPr>
              <a:t>Only download software from trusted sources</a:t>
            </a:r>
          </a:p>
          <a:p>
            <a:pPr marL="0" indent="0">
              <a:buNone/>
            </a:pPr>
            <a:r>
              <a:rPr lang="en-US" sz="1800" b="1" dirty="0">
                <a:solidFill>
                  <a:srgbClr val="B20536"/>
                </a:solidFill>
                <a:latin typeface="Helvetica LT Std" panose="020B0504020202020204" pitchFamily="34" charset="0"/>
              </a:rPr>
              <a:t>Passwords</a:t>
            </a:r>
          </a:p>
          <a:p>
            <a:r>
              <a:rPr lang="en-US" sz="1800" dirty="0">
                <a:latin typeface="Helvetica LT Std" panose="020B0504020202020204" pitchFamily="34" charset="0"/>
              </a:rPr>
              <a:t>Protect computers, tablets and smart phones with </a:t>
            </a:r>
            <a:br>
              <a:rPr lang="en-US" sz="1800" dirty="0">
                <a:latin typeface="Helvetica LT Std" panose="020B0504020202020204" pitchFamily="34" charset="0"/>
              </a:rPr>
            </a:br>
            <a:r>
              <a:rPr lang="en-US" sz="1800" dirty="0">
                <a:latin typeface="Helvetica LT Std" panose="020B0504020202020204" pitchFamily="34" charset="0"/>
              </a:rPr>
              <a:t>passwords, pins and fingerprint recognition</a:t>
            </a:r>
          </a:p>
          <a:p>
            <a:r>
              <a:rPr lang="en-US" sz="1800" dirty="0">
                <a:latin typeface="Helvetica LT Std" panose="020B0504020202020204" pitchFamily="34" charset="0"/>
              </a:rPr>
              <a:t>Use complicated passwords</a:t>
            </a:r>
          </a:p>
          <a:p>
            <a:r>
              <a:rPr lang="en-US" sz="1800" dirty="0">
                <a:latin typeface="Helvetica LT Std" panose="020B0504020202020204" pitchFamily="34" charset="0"/>
              </a:rPr>
              <a:t>Don’t write down or store passwords!</a:t>
            </a:r>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12</a:t>
            </a:fld>
            <a:endParaRPr lang="en-US"/>
          </a:p>
        </p:txBody>
      </p:sp>
    </p:spTree>
    <p:extLst>
      <p:ext uri="{BB962C8B-B14F-4D97-AF65-F5344CB8AC3E}">
        <p14:creationId xmlns:p14="http://schemas.microsoft.com/office/powerpoint/2010/main" val="3149246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a:solidFill>
                  <a:srgbClr val="66789C"/>
                </a:solidFill>
                <a:latin typeface="Lato Black" panose="020F0502020204030203" pitchFamily="34" charset="0"/>
                <a:ea typeface="Lato Black" panose="020F0502020204030203" pitchFamily="34" charset="0"/>
                <a:cs typeface="Lato Black" panose="020F0502020204030203" pitchFamily="34" charset="0"/>
              </a:rPr>
              <a:t>Protect Your Identity Electronically</a:t>
            </a:r>
          </a:p>
        </p:txBody>
      </p:sp>
      <p:sp>
        <p:nvSpPr>
          <p:cNvPr id="5" name="Content Placeholder 4"/>
          <p:cNvSpPr>
            <a:spLocks noGrp="1"/>
          </p:cNvSpPr>
          <p:nvPr>
            <p:ph idx="1"/>
          </p:nvPr>
        </p:nvSpPr>
        <p:spPr>
          <a:xfrm>
            <a:off x="628650" y="1454957"/>
            <a:ext cx="8341179" cy="4744529"/>
          </a:xfrm>
        </p:spPr>
        <p:txBody>
          <a:bodyPr>
            <a:noAutofit/>
          </a:bodyPr>
          <a:lstStyle/>
          <a:p>
            <a:pPr marL="0" indent="0">
              <a:buNone/>
            </a:pPr>
            <a:r>
              <a:rPr lang="en-US" sz="1800" b="1" dirty="0">
                <a:solidFill>
                  <a:srgbClr val="B20536"/>
                </a:solidFill>
                <a:latin typeface="Helvetica LT Std" panose="020B0504020202020204" pitchFamily="34" charset="0"/>
              </a:rPr>
              <a:t>Online Shopping</a:t>
            </a:r>
          </a:p>
          <a:p>
            <a:r>
              <a:rPr lang="en-US" sz="1800" dirty="0">
                <a:latin typeface="Helvetica LT Std" panose="020B0504020202020204" pitchFamily="34" charset="0"/>
              </a:rPr>
              <a:t>Verify that you are on a secure connection (https://)</a:t>
            </a:r>
          </a:p>
          <a:p>
            <a:r>
              <a:rPr lang="en-US" sz="1800" dirty="0">
                <a:latin typeface="Helvetica LT Std" panose="020B0504020202020204" pitchFamily="34" charset="0"/>
              </a:rPr>
              <a:t>Use caution when buying from unfamiliar websites</a:t>
            </a:r>
          </a:p>
          <a:p>
            <a:r>
              <a:rPr lang="en-US" sz="1800" dirty="0">
                <a:latin typeface="Helvetica LT Std" panose="020B0504020202020204" pitchFamily="34" charset="0"/>
              </a:rPr>
              <a:t>Don’t send information to a website that isn’t fully encrypted, especially when using public Wi-Fi</a:t>
            </a:r>
          </a:p>
          <a:p>
            <a:r>
              <a:rPr lang="en-US" sz="1800" dirty="0">
                <a:latin typeface="Helvetica LT Std" panose="020B0504020202020204" pitchFamily="34" charset="0"/>
              </a:rPr>
              <a:t>Log off websites when you’ve completed transactions to protect your personal information</a:t>
            </a:r>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13</a:t>
            </a:fld>
            <a:endParaRPr lang="en-US"/>
          </a:p>
        </p:txBody>
      </p:sp>
    </p:spTree>
    <p:extLst>
      <p:ext uri="{BB962C8B-B14F-4D97-AF65-F5344CB8AC3E}">
        <p14:creationId xmlns:p14="http://schemas.microsoft.com/office/powerpoint/2010/main" val="22803317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a:solidFill>
                  <a:srgbClr val="66789C"/>
                </a:solidFill>
              </a:rPr>
              <a:t>What do I do if my identity is stolen?</a:t>
            </a:r>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14</a:t>
            </a:fld>
            <a:endParaRPr lang="en-US"/>
          </a:p>
        </p:txBody>
      </p:sp>
      <p:sp>
        <p:nvSpPr>
          <p:cNvPr id="5" name="Content Placeholder 4"/>
          <p:cNvSpPr>
            <a:spLocks noGrp="1"/>
          </p:cNvSpPr>
          <p:nvPr>
            <p:ph idx="1"/>
          </p:nvPr>
        </p:nvSpPr>
        <p:spPr>
          <a:xfrm>
            <a:off x="628650" y="1526875"/>
            <a:ext cx="7886700" cy="4829475"/>
          </a:xfrm>
        </p:spPr>
        <p:txBody>
          <a:bodyPr>
            <a:normAutofit/>
          </a:bodyPr>
          <a:lstStyle/>
          <a:p>
            <a:pPr>
              <a:buAutoNum type="arabicPeriod"/>
            </a:pPr>
            <a:r>
              <a:rPr lang="en-US" sz="1800" dirty="0">
                <a:latin typeface="Helvetica LT Std" panose="020B0504020202020204" pitchFamily="34" charset="0"/>
              </a:rPr>
              <a:t>Call the company where you know the fraud occurred</a:t>
            </a:r>
          </a:p>
          <a:p>
            <a:pPr>
              <a:buAutoNum type="arabicPeriod"/>
            </a:pPr>
            <a:r>
              <a:rPr lang="en-US" sz="1800" dirty="0">
                <a:latin typeface="Helvetica LT Std" panose="020B0504020202020204" pitchFamily="34" charset="0"/>
              </a:rPr>
              <a:t>Place a fraud alert and get your credit reports</a:t>
            </a:r>
          </a:p>
          <a:p>
            <a:pPr lvl="1">
              <a:buFontTx/>
              <a:buChar char="-"/>
            </a:pPr>
            <a:r>
              <a:rPr lang="en-US" sz="1800" dirty="0">
                <a:latin typeface="Helvetica LT Std" panose="020B0504020202020204" pitchFamily="34" charset="0"/>
              </a:rPr>
              <a:t>Experian.com/</a:t>
            </a:r>
            <a:r>
              <a:rPr lang="en-US" sz="1800" dirty="0" err="1">
                <a:latin typeface="Helvetica LT Std" panose="020B0504020202020204" pitchFamily="34" charset="0"/>
              </a:rPr>
              <a:t>fraudalert</a:t>
            </a:r>
            <a:r>
              <a:rPr lang="en-US" sz="1800" dirty="0">
                <a:latin typeface="Helvetica LT Std" panose="020B0504020202020204" pitchFamily="34" charset="0"/>
              </a:rPr>
              <a:t> or 1-888-397-3742</a:t>
            </a:r>
          </a:p>
          <a:p>
            <a:pPr lvl="1">
              <a:buFontTx/>
              <a:buChar char="-"/>
            </a:pPr>
            <a:r>
              <a:rPr lang="en-US" sz="1800" dirty="0">
                <a:latin typeface="Helvetica LT Std" panose="020B0504020202020204" pitchFamily="34" charset="0"/>
              </a:rPr>
              <a:t>TransUnion.com/</a:t>
            </a:r>
            <a:r>
              <a:rPr lang="en-US" sz="1800" dirty="0" err="1">
                <a:latin typeface="Helvetica LT Std" panose="020B0504020202020204" pitchFamily="34" charset="0"/>
              </a:rPr>
              <a:t>fraudalert</a:t>
            </a:r>
            <a:r>
              <a:rPr lang="en-US" sz="1800" dirty="0">
                <a:latin typeface="Helvetica LT Std" panose="020B0504020202020204" pitchFamily="34" charset="0"/>
              </a:rPr>
              <a:t> or 1-800-680-7289</a:t>
            </a:r>
          </a:p>
          <a:p>
            <a:pPr lvl="1">
              <a:buFontTx/>
              <a:buChar char="-"/>
            </a:pPr>
            <a:r>
              <a:rPr lang="en-US" sz="1800" dirty="0">
                <a:latin typeface="Helvetica LT Std" panose="020B0504020202020204" pitchFamily="34" charset="0"/>
              </a:rPr>
              <a:t>Equifax.com/</a:t>
            </a:r>
            <a:r>
              <a:rPr lang="en-US" sz="1800" dirty="0" err="1">
                <a:latin typeface="Helvetica LT Std" panose="020B0504020202020204" pitchFamily="34" charset="0"/>
              </a:rPr>
              <a:t>creditreportassistance</a:t>
            </a:r>
            <a:r>
              <a:rPr lang="en-US" sz="1800" dirty="0">
                <a:latin typeface="Helvetica LT Std" panose="020B0504020202020204" pitchFamily="34" charset="0"/>
              </a:rPr>
              <a:t> or 1-888-766-7289</a:t>
            </a:r>
          </a:p>
          <a:p>
            <a:pPr>
              <a:buAutoNum type="arabicPeriod"/>
            </a:pPr>
            <a:r>
              <a:rPr lang="en-US" sz="1800" dirty="0">
                <a:latin typeface="Helvetica LT Std" panose="020B0504020202020204" pitchFamily="34" charset="0"/>
              </a:rPr>
              <a:t>Report identity theft to the Federal Trade </a:t>
            </a:r>
            <a:br>
              <a:rPr lang="en-US" sz="1800" dirty="0">
                <a:latin typeface="Helvetica LT Std" panose="020B0504020202020204" pitchFamily="34" charset="0"/>
              </a:rPr>
            </a:br>
            <a:r>
              <a:rPr lang="en-US" sz="1800" dirty="0">
                <a:latin typeface="Helvetica LT Std" panose="020B0504020202020204" pitchFamily="34" charset="0"/>
              </a:rPr>
              <a:t>Commission: ID Theft Affidavit at </a:t>
            </a:r>
            <a:r>
              <a:rPr lang="en-US" sz="1800" dirty="0">
                <a:latin typeface="Helvetica LT Std" panose="020B0504020202020204" pitchFamily="34" charset="0"/>
                <a:hlinkClick r:id="rId3"/>
              </a:rPr>
              <a:t>www.ftc.gov/idtheft</a:t>
            </a:r>
            <a:r>
              <a:rPr lang="en-US" sz="1800" dirty="0">
                <a:latin typeface="Helvetica LT Std" panose="020B0504020202020204" pitchFamily="34" charset="0"/>
              </a:rPr>
              <a:t> or 877-438-4338</a:t>
            </a:r>
          </a:p>
          <a:p>
            <a:pPr>
              <a:buAutoNum type="arabicPeriod"/>
            </a:pPr>
            <a:r>
              <a:rPr lang="en-US" sz="1800" dirty="0">
                <a:latin typeface="Helvetica LT Std" panose="020B0504020202020204" pitchFamily="34" charset="0"/>
              </a:rPr>
              <a:t>File a police report with local authorities</a:t>
            </a:r>
          </a:p>
          <a:p>
            <a:pPr lvl="1">
              <a:buFontTx/>
              <a:buChar char="-"/>
            </a:pPr>
            <a:endParaRPr lang="en-US" sz="1600" dirty="0"/>
          </a:p>
          <a:p>
            <a:pPr lvl="1">
              <a:buFontTx/>
              <a:buChar char="-"/>
            </a:pPr>
            <a:endParaRPr lang="en-US" sz="1600" dirty="0"/>
          </a:p>
          <a:p>
            <a:pPr marL="457200" lvl="1" indent="0">
              <a:buNone/>
            </a:pPr>
            <a:endParaRPr lang="en-US" sz="1600" dirty="0"/>
          </a:p>
        </p:txBody>
      </p:sp>
    </p:spTree>
    <p:extLst>
      <p:ext uri="{BB962C8B-B14F-4D97-AF65-F5344CB8AC3E}">
        <p14:creationId xmlns:p14="http://schemas.microsoft.com/office/powerpoint/2010/main" val="42616168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332716"/>
            <a:ext cx="7886700" cy="722203"/>
          </a:xfrm>
        </p:spPr>
        <p:txBody>
          <a:bodyPr>
            <a:normAutofit/>
          </a:bodyPr>
          <a:lstStyle/>
          <a:p>
            <a:r>
              <a:rPr lang="en-US" sz="2800" dirty="0">
                <a:solidFill>
                  <a:srgbClr val="66789C"/>
                </a:solidFill>
              </a:rPr>
              <a:t>If your wallet/purse is stolen</a:t>
            </a:r>
          </a:p>
        </p:txBody>
      </p:sp>
      <p:sp>
        <p:nvSpPr>
          <p:cNvPr id="3" name="Content Placeholder 2"/>
          <p:cNvSpPr>
            <a:spLocks noGrp="1"/>
          </p:cNvSpPr>
          <p:nvPr>
            <p:ph idx="1"/>
          </p:nvPr>
        </p:nvSpPr>
        <p:spPr>
          <a:xfrm>
            <a:off x="628650" y="4247487"/>
            <a:ext cx="7886700" cy="3709359"/>
          </a:xfrm>
        </p:spPr>
        <p:txBody>
          <a:bodyPr>
            <a:normAutofit/>
          </a:bodyPr>
          <a:lstStyle/>
          <a:p>
            <a:r>
              <a:rPr lang="en-US" sz="1800" dirty="0">
                <a:latin typeface="Helvetica LT Std" panose="020B0504020202020204" pitchFamily="34" charset="0"/>
              </a:rPr>
              <a:t>Cancel cards immediately</a:t>
            </a:r>
          </a:p>
          <a:p>
            <a:r>
              <a:rPr lang="en-US" sz="1800" dirty="0">
                <a:latin typeface="Helvetica LT Std" panose="020B0504020202020204" pitchFamily="34" charset="0"/>
              </a:rPr>
              <a:t>Report the loss to the bank</a:t>
            </a:r>
          </a:p>
          <a:p>
            <a:r>
              <a:rPr lang="en-US" sz="1800" dirty="0">
                <a:latin typeface="Helvetica LT Std" panose="020B0504020202020204" pitchFamily="34" charset="0"/>
              </a:rPr>
              <a:t>Get a new ATM card with a new number and PIN</a:t>
            </a:r>
          </a:p>
          <a:p>
            <a:r>
              <a:rPr lang="en-US" sz="1800" dirty="0">
                <a:latin typeface="Helvetica LT Std" panose="020B0504020202020204" pitchFamily="34" charset="0"/>
              </a:rPr>
              <a:t>Place a fraud alert on your credit report</a:t>
            </a:r>
          </a:p>
          <a:p>
            <a:r>
              <a:rPr lang="en-US" sz="1800" dirty="0">
                <a:latin typeface="Helvetica LT Std" panose="020B0504020202020204" pitchFamily="34" charset="0"/>
              </a:rPr>
              <a:t>File a police report</a:t>
            </a:r>
          </a:p>
        </p:txBody>
      </p:sp>
      <p:sp>
        <p:nvSpPr>
          <p:cNvPr id="4" name="Slide Number Placeholder 3"/>
          <p:cNvSpPr>
            <a:spLocks noGrp="1"/>
          </p:cNvSpPr>
          <p:nvPr>
            <p:ph type="sldNum" sz="quarter" idx="12"/>
          </p:nvPr>
        </p:nvSpPr>
        <p:spPr/>
        <p:txBody>
          <a:bodyPr/>
          <a:lstStyle/>
          <a:p>
            <a:fld id="{D22B2322-AA49-4E44-89E8-8F259D5E65DE}" type="slidenum">
              <a:rPr lang="en-US" smtClean="0"/>
              <a:t>15</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Title 4">
            <a:extLst>
              <a:ext uri="{FF2B5EF4-FFF2-40B4-BE49-F238E27FC236}">
                <a16:creationId xmlns:a16="http://schemas.microsoft.com/office/drawing/2014/main" id="{2E9FF51B-F136-462E-875F-0059AE1D9F88}"/>
              </a:ext>
            </a:extLst>
          </p:cNvPr>
          <p:cNvSpPr txBox="1">
            <a:spLocks/>
          </p:cNvSpPr>
          <p:nvPr/>
        </p:nvSpPr>
        <p:spPr>
          <a:xfrm>
            <a:off x="628650" y="885853"/>
            <a:ext cx="7886700" cy="7222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kern="1200">
                <a:solidFill>
                  <a:schemeClr val="tx1"/>
                </a:solidFill>
                <a:latin typeface="Lato Black" panose="020F0A02020204030203" pitchFamily="34" charset="0"/>
                <a:ea typeface="+mj-ea"/>
                <a:cs typeface="+mj-cs"/>
              </a:defRPr>
            </a:lvl1pPr>
          </a:lstStyle>
          <a:p>
            <a:r>
              <a:rPr lang="en-US" sz="2800" dirty="0">
                <a:solidFill>
                  <a:srgbClr val="66789C"/>
                </a:solidFill>
              </a:rPr>
              <a:t>Next steps</a:t>
            </a:r>
          </a:p>
        </p:txBody>
      </p:sp>
      <p:sp>
        <p:nvSpPr>
          <p:cNvPr id="8" name="Content Placeholder 5">
            <a:extLst>
              <a:ext uri="{FF2B5EF4-FFF2-40B4-BE49-F238E27FC236}">
                <a16:creationId xmlns:a16="http://schemas.microsoft.com/office/drawing/2014/main" id="{0F57D49E-BC8A-4922-BA14-8C38EBCC66E6}"/>
              </a:ext>
            </a:extLst>
          </p:cNvPr>
          <p:cNvSpPr txBox="1">
            <a:spLocks/>
          </p:cNvSpPr>
          <p:nvPr/>
        </p:nvSpPr>
        <p:spPr>
          <a:xfrm>
            <a:off x="628650" y="1718602"/>
            <a:ext cx="7886700" cy="18058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Helvetica LT Std" panose="020B0504020202020204" pitchFamily="34" charset="0"/>
              </a:rPr>
              <a:t>Close any new accounts that may have been opened in your name</a:t>
            </a:r>
          </a:p>
          <a:p>
            <a:r>
              <a:rPr lang="en-US" sz="1800" dirty="0">
                <a:latin typeface="Helvetica LT Std" panose="020B0504020202020204" pitchFamily="34" charset="0"/>
              </a:rPr>
              <a:t>Remove fraudulent charges from your accounts</a:t>
            </a:r>
          </a:p>
          <a:p>
            <a:r>
              <a:rPr lang="en-US" sz="1800" dirty="0">
                <a:latin typeface="Helvetica LT Std" panose="020B0504020202020204" pitchFamily="34" charset="0"/>
              </a:rPr>
              <a:t>Correct your credit report</a:t>
            </a:r>
          </a:p>
          <a:p>
            <a:r>
              <a:rPr lang="en-US" sz="1800" dirty="0">
                <a:latin typeface="Helvetica LT Std" panose="020B0504020202020204" pitchFamily="34" charset="0"/>
              </a:rPr>
              <a:t>Consider adding an extended fraud alert or credit freeze</a:t>
            </a:r>
          </a:p>
        </p:txBody>
      </p:sp>
    </p:spTree>
    <p:extLst>
      <p:ext uri="{BB962C8B-B14F-4D97-AF65-F5344CB8AC3E}">
        <p14:creationId xmlns:p14="http://schemas.microsoft.com/office/powerpoint/2010/main" val="27350726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04672"/>
            <a:ext cx="8392060" cy="722203"/>
          </a:xfrm>
        </p:spPr>
        <p:txBody>
          <a:bodyPr>
            <a:noAutofit/>
          </a:bodyPr>
          <a:lstStyle/>
          <a:p>
            <a:r>
              <a:rPr lang="en-US" sz="2800" b="1" dirty="0">
                <a:solidFill>
                  <a:srgbClr val="66789C"/>
                </a:solidFill>
              </a:rPr>
              <a:t>First National Bank – Available Online Resources </a:t>
            </a:r>
          </a:p>
        </p:txBody>
      </p:sp>
      <p:sp>
        <p:nvSpPr>
          <p:cNvPr id="3" name="Content Placeholder 2"/>
          <p:cNvSpPr>
            <a:spLocks noGrp="1"/>
          </p:cNvSpPr>
          <p:nvPr>
            <p:ph idx="1"/>
          </p:nvPr>
        </p:nvSpPr>
        <p:spPr>
          <a:xfrm>
            <a:off x="502815" y="1462657"/>
            <a:ext cx="7886700" cy="3221514"/>
          </a:xfrm>
        </p:spPr>
        <p:txBody>
          <a:bodyPr>
            <a:normAutofit/>
          </a:bodyPr>
          <a:lstStyle/>
          <a:p>
            <a:r>
              <a:rPr lang="en-US" sz="2000" dirty="0">
                <a:latin typeface="Helvetica LT Std" panose="020B0504020202020204" pitchFamily="34" charset="0"/>
              </a:rPr>
              <a:t>Visit the FNB website at </a:t>
            </a:r>
            <a:r>
              <a:rPr lang="en-US" sz="2000" dirty="0">
                <a:latin typeface="Helvetica LT Std" panose="020B0504020202020204" pitchFamily="34" charset="0"/>
                <a:hlinkClick r:id="rId2"/>
              </a:rPr>
              <a:t>www.fnb-online.com/Learn</a:t>
            </a:r>
            <a:endParaRPr lang="en-US" sz="2000" dirty="0">
              <a:latin typeface="Helvetica LT Std" panose="020B0504020202020204" pitchFamily="34" charset="0"/>
            </a:endParaRPr>
          </a:p>
          <a:p>
            <a:r>
              <a:rPr lang="en-US" sz="2000" dirty="0">
                <a:latin typeface="Helvetica LT Std" panose="020B0504020202020204" pitchFamily="34" charset="0"/>
              </a:rPr>
              <a:t>Video </a:t>
            </a:r>
            <a:r>
              <a:rPr lang="en-US" sz="2000">
                <a:latin typeface="Helvetica LT Std" panose="020B0504020202020204" pitchFamily="34" charset="0"/>
              </a:rPr>
              <a:t>resources are available </a:t>
            </a:r>
            <a:r>
              <a:rPr lang="en-US" sz="2000" dirty="0">
                <a:latin typeface="Helvetica LT Std" panose="020B0504020202020204" pitchFamily="34" charset="0"/>
              </a:rPr>
              <a:t>to help you better manage your checking account, improve your credit score, etc. </a:t>
            </a:r>
          </a:p>
          <a:p>
            <a:r>
              <a:rPr lang="en-US" sz="2000" dirty="0">
                <a:latin typeface="Helvetica LT Std" panose="020B0504020202020204" pitchFamily="34" charset="0"/>
              </a:rPr>
              <a:t>Explore our self-study financial tracks that include:</a:t>
            </a:r>
          </a:p>
          <a:p>
            <a:pPr lvl="1"/>
            <a:r>
              <a:rPr lang="en-US" sz="2000" dirty="0">
                <a:latin typeface="Helvetica LT Std" panose="020B0504020202020204" pitchFamily="34" charset="0"/>
              </a:rPr>
              <a:t>Financial Basics</a:t>
            </a:r>
          </a:p>
          <a:p>
            <a:pPr lvl="1"/>
            <a:r>
              <a:rPr lang="en-US" sz="2000" dirty="0">
                <a:latin typeface="Helvetica LT Std" panose="020B0504020202020204" pitchFamily="34" charset="0"/>
              </a:rPr>
              <a:t>Major Life Transactions</a:t>
            </a:r>
          </a:p>
          <a:p>
            <a:pPr lvl="1"/>
            <a:r>
              <a:rPr lang="en-US" sz="2000" dirty="0">
                <a:latin typeface="Helvetica LT Std" panose="020B0504020202020204" pitchFamily="34" charset="0"/>
              </a:rPr>
              <a:t>Paying for College</a:t>
            </a:r>
          </a:p>
          <a:p>
            <a:pPr lvl="1"/>
            <a:r>
              <a:rPr lang="en-US" sz="2000" dirty="0">
                <a:latin typeface="Helvetica LT Std" panose="020B0504020202020204" pitchFamily="34" charset="0"/>
              </a:rPr>
              <a:t>Planning for Retirement</a:t>
            </a:r>
          </a:p>
          <a:p>
            <a:r>
              <a:rPr lang="en-US" sz="2000" dirty="0">
                <a:latin typeface="Helvetica LT Std" panose="020B0504020202020204" pitchFamily="34" charset="0"/>
              </a:rPr>
              <a:t>Learn at your own pace – </a:t>
            </a:r>
            <a:r>
              <a:rPr lang="en-US" sz="2000" b="1" dirty="0">
                <a:solidFill>
                  <a:srgbClr val="66789C"/>
                </a:solidFill>
                <a:latin typeface="Helvetica LT Std" panose="020B0504020202020204" pitchFamily="34" charset="0"/>
              </a:rPr>
              <a:t>but learn a lot!</a:t>
            </a:r>
          </a:p>
          <a:p>
            <a:pPr marL="2743200" lvl="6" indent="0">
              <a:buNone/>
            </a:pPr>
            <a:endParaRPr lang="en-US" sz="2000" dirty="0"/>
          </a:p>
          <a:p>
            <a:endParaRPr lang="en-US" sz="1600" dirty="0"/>
          </a:p>
          <a:p>
            <a:pPr marL="0" indent="0">
              <a:buNone/>
            </a:pPr>
            <a:endParaRPr lang="en-US" sz="1600" dirty="0"/>
          </a:p>
        </p:txBody>
      </p:sp>
      <p:sp>
        <p:nvSpPr>
          <p:cNvPr id="4" name="Slide Number Placeholder 3"/>
          <p:cNvSpPr>
            <a:spLocks noGrp="1"/>
          </p:cNvSpPr>
          <p:nvPr>
            <p:ph type="sldNum" sz="quarter" idx="12"/>
          </p:nvPr>
        </p:nvSpPr>
        <p:spPr/>
        <p:txBody>
          <a:bodyPr/>
          <a:lstStyle/>
          <a:p>
            <a:fld id="{D22B2322-AA49-4E44-89E8-8F259D5E65DE}" type="slidenum">
              <a:rPr lang="en-US" smtClean="0"/>
              <a:t>16</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Protecting Your Identity</a:t>
            </a:r>
          </a:p>
        </p:txBody>
      </p:sp>
    </p:spTree>
    <p:extLst>
      <p:ext uri="{BB962C8B-B14F-4D97-AF65-F5344CB8AC3E}">
        <p14:creationId xmlns:p14="http://schemas.microsoft.com/office/powerpoint/2010/main" val="31545995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7CB0B2-4352-4D73-8918-D538FEACD48A}"/>
              </a:ext>
            </a:extLst>
          </p:cNvPr>
          <p:cNvSpPr>
            <a:spLocks noGrp="1"/>
          </p:cNvSpPr>
          <p:nvPr>
            <p:ph idx="1"/>
          </p:nvPr>
        </p:nvSpPr>
        <p:spPr>
          <a:xfrm>
            <a:off x="628650" y="1616568"/>
            <a:ext cx="7886700" cy="4650088"/>
          </a:xfrm>
        </p:spPr>
        <p:txBody>
          <a:bodyPr/>
          <a:lstStyle/>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IMPORTANT DISCLOSURES</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First National Bank of Pennsylvania, its parent and affiliates (FNB) do not provide investment, tax, legal, or retirement advice or recommendations. The information presented here is not specific to any individual's personal circumstances. To the extent that this material concerns tax matters, it is not intended or written to be used, and cannot be used, by a taxpayer for the purpose of avoiding penalties that may be imposed by law. Each taxpayer should seek independent advice from a tax professional based on his or her individual circumstances. These materials are provided for general information and educational purposes based upon publicly available information from sources believed to be reliable — we cannot assure the accuracy or completeness of these materials. The information in these materials may change at any time and without notice.</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 </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Prepared by FNB Copyright 2022</a:t>
            </a:r>
          </a:p>
          <a:p>
            <a:endParaRPr lang="en-US" dirty="0"/>
          </a:p>
        </p:txBody>
      </p:sp>
      <p:sp>
        <p:nvSpPr>
          <p:cNvPr id="4" name="Slide Number Placeholder 3">
            <a:extLst>
              <a:ext uri="{FF2B5EF4-FFF2-40B4-BE49-F238E27FC236}">
                <a16:creationId xmlns:a16="http://schemas.microsoft.com/office/drawing/2014/main" id="{27417123-E0FF-4055-891E-39979A995EC5}"/>
              </a:ext>
            </a:extLst>
          </p:cNvPr>
          <p:cNvSpPr>
            <a:spLocks noGrp="1"/>
          </p:cNvSpPr>
          <p:nvPr>
            <p:ph type="sldNum" sz="quarter" idx="12"/>
          </p:nvPr>
        </p:nvSpPr>
        <p:spPr/>
        <p:txBody>
          <a:bodyPr/>
          <a:lstStyle/>
          <a:p>
            <a:fld id="{D22B2322-AA49-4E44-89E8-8F259D5E65DE}" type="slidenum">
              <a:rPr lang="en-US" smtClean="0"/>
              <a:t>17</a:t>
            </a:fld>
            <a:endParaRPr lang="en-US"/>
          </a:p>
        </p:txBody>
      </p:sp>
    </p:spTree>
    <p:extLst>
      <p:ext uri="{BB962C8B-B14F-4D97-AF65-F5344CB8AC3E}">
        <p14:creationId xmlns:p14="http://schemas.microsoft.com/office/powerpoint/2010/main" val="1209375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65150" y="802257"/>
            <a:ext cx="7886700" cy="722203"/>
          </a:xfrm>
        </p:spPr>
        <p:txBody>
          <a:bodyPr>
            <a:normAutofit/>
          </a:bodyPr>
          <a:lstStyle/>
          <a:p>
            <a:r>
              <a:rPr lang="en-US" sz="2800" dirty="0">
                <a:solidFill>
                  <a:srgbClr val="66789C"/>
                </a:solidFill>
              </a:rPr>
              <a:t>What is Identity Theft?</a:t>
            </a:r>
          </a:p>
        </p:txBody>
      </p:sp>
      <p:sp>
        <p:nvSpPr>
          <p:cNvPr id="5" name="Content Placeholder 4"/>
          <p:cNvSpPr>
            <a:spLocks noGrp="1"/>
          </p:cNvSpPr>
          <p:nvPr>
            <p:ph idx="1"/>
          </p:nvPr>
        </p:nvSpPr>
        <p:spPr>
          <a:xfrm>
            <a:off x="628650" y="1528420"/>
            <a:ext cx="7886700" cy="4710023"/>
          </a:xfrm>
        </p:spPr>
        <p:txBody>
          <a:bodyPr>
            <a:normAutofit/>
          </a:bodyPr>
          <a:lstStyle/>
          <a:p>
            <a:pPr marL="0" indent="0">
              <a:buNone/>
            </a:pPr>
            <a:r>
              <a:rPr lang="en-US" sz="1800" b="1" dirty="0">
                <a:solidFill>
                  <a:srgbClr val="B20536"/>
                </a:solidFill>
                <a:latin typeface="Helvetica LT Std" panose="020B0504020202020204" pitchFamily="34" charset="0"/>
              </a:rPr>
              <a:t>Identity Theft:</a:t>
            </a:r>
          </a:p>
          <a:p>
            <a:pPr marL="0" indent="0">
              <a:buNone/>
            </a:pPr>
            <a:r>
              <a:rPr lang="en-US" sz="1800" dirty="0">
                <a:latin typeface="Helvetica LT Std" panose="020B0504020202020204" pitchFamily="34" charset="0"/>
              </a:rPr>
              <a:t>The crime of setting up and using personal information, bank accounts and/or credit in another person’s name without their knowledge.</a:t>
            </a:r>
            <a:endParaRPr lang="en-US" sz="1800" b="1" dirty="0">
              <a:solidFill>
                <a:srgbClr val="B20536"/>
              </a:solidFill>
              <a:latin typeface="Helvetica LT Std" panose="020B0504020202020204" pitchFamily="34" charset="0"/>
            </a:endParaRPr>
          </a:p>
          <a:p>
            <a:pPr marL="0" indent="0">
              <a:buNone/>
            </a:pPr>
            <a:r>
              <a:rPr lang="en-US" sz="1800" b="1" dirty="0">
                <a:solidFill>
                  <a:srgbClr val="B20536"/>
                </a:solidFill>
                <a:latin typeface="Helvetica LT Std" panose="020B0504020202020204" pitchFamily="34" charset="0"/>
              </a:rPr>
              <a:t>Can include:</a:t>
            </a:r>
          </a:p>
          <a:p>
            <a:r>
              <a:rPr lang="en-US" sz="1800" dirty="0">
                <a:latin typeface="Helvetica LT Std" panose="020B0504020202020204" pitchFamily="34" charset="0"/>
              </a:rPr>
              <a:t>Name</a:t>
            </a:r>
          </a:p>
          <a:p>
            <a:r>
              <a:rPr lang="en-US" sz="1800" dirty="0">
                <a:latin typeface="Helvetica LT Std" panose="020B0504020202020204" pitchFamily="34" charset="0"/>
              </a:rPr>
              <a:t>Birthdate</a:t>
            </a:r>
          </a:p>
          <a:p>
            <a:r>
              <a:rPr lang="en-US" sz="1800" dirty="0">
                <a:latin typeface="Helvetica LT Std" panose="020B0504020202020204" pitchFamily="34" charset="0"/>
              </a:rPr>
              <a:t>Social Security Number</a:t>
            </a:r>
          </a:p>
          <a:p>
            <a:r>
              <a:rPr lang="en-US" sz="1800" dirty="0">
                <a:latin typeface="Helvetica LT Std" panose="020B0504020202020204" pitchFamily="34" charset="0"/>
              </a:rPr>
              <a:t>Driver’s License Number</a:t>
            </a:r>
          </a:p>
          <a:p>
            <a:r>
              <a:rPr lang="en-US" sz="1800" dirty="0">
                <a:latin typeface="Helvetica LT Std" panose="020B0504020202020204" pitchFamily="34" charset="0"/>
              </a:rPr>
              <a:t>Credit Card Number</a:t>
            </a:r>
          </a:p>
          <a:p>
            <a:r>
              <a:rPr lang="en-US" sz="1800" dirty="0">
                <a:latin typeface="Helvetica LT Std" panose="020B0504020202020204" pitchFamily="34" charset="0"/>
              </a:rPr>
              <a:t>Checking Account Number</a:t>
            </a:r>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2</a:t>
            </a:fld>
            <a:endParaRPr lang="en-US"/>
          </a:p>
        </p:txBody>
      </p:sp>
    </p:spTree>
    <p:extLst>
      <p:ext uri="{BB962C8B-B14F-4D97-AF65-F5344CB8AC3E}">
        <p14:creationId xmlns:p14="http://schemas.microsoft.com/office/powerpoint/2010/main" val="4096143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65150" y="802257"/>
            <a:ext cx="7886700" cy="722203"/>
          </a:xfrm>
        </p:spPr>
        <p:txBody>
          <a:bodyPr>
            <a:normAutofit/>
          </a:bodyPr>
          <a:lstStyle/>
          <a:p>
            <a:r>
              <a:rPr lang="en-US" sz="2800" dirty="0">
                <a:solidFill>
                  <a:srgbClr val="66789C"/>
                </a:solidFill>
              </a:rPr>
              <a:t>Who is at Risk?</a:t>
            </a:r>
          </a:p>
        </p:txBody>
      </p:sp>
      <p:sp>
        <p:nvSpPr>
          <p:cNvPr id="5" name="Content Placeholder 4"/>
          <p:cNvSpPr>
            <a:spLocks noGrp="1"/>
          </p:cNvSpPr>
          <p:nvPr>
            <p:ph idx="1"/>
          </p:nvPr>
        </p:nvSpPr>
        <p:spPr>
          <a:xfrm>
            <a:off x="628650" y="1534188"/>
            <a:ext cx="7886700" cy="2469773"/>
          </a:xfrm>
        </p:spPr>
        <p:txBody>
          <a:bodyPr>
            <a:normAutofit/>
          </a:bodyPr>
          <a:lstStyle/>
          <a:p>
            <a:pPr marL="0" indent="0">
              <a:buNone/>
            </a:pPr>
            <a:r>
              <a:rPr lang="en-US" sz="1800" b="1" dirty="0">
                <a:solidFill>
                  <a:srgbClr val="B20536"/>
                </a:solidFill>
                <a:latin typeface="Helvetica LT Std" panose="020B0504020202020204" pitchFamily="34" charset="0"/>
              </a:rPr>
              <a:t>Everyone!</a:t>
            </a:r>
          </a:p>
          <a:p>
            <a:pPr marL="0" indent="0">
              <a:buNone/>
            </a:pPr>
            <a:r>
              <a:rPr lang="en-US" sz="1800" dirty="0">
                <a:latin typeface="Helvetica LT Std" panose="020B0504020202020204" pitchFamily="34" charset="0"/>
              </a:rPr>
              <a:t>Risk can be increased by conducting normal financial activities like:</a:t>
            </a:r>
            <a:endParaRPr lang="en-US" sz="1800" dirty="0">
              <a:solidFill>
                <a:srgbClr val="FF0000"/>
              </a:solidFill>
              <a:latin typeface="Helvetica LT Std" panose="020B0504020202020204" pitchFamily="34" charset="0"/>
            </a:endParaRPr>
          </a:p>
          <a:p>
            <a:r>
              <a:rPr lang="en-US" sz="1800" dirty="0">
                <a:latin typeface="Helvetica LT Std" panose="020B0504020202020204" pitchFamily="34" charset="0"/>
              </a:rPr>
              <a:t>Using a credit card</a:t>
            </a:r>
          </a:p>
          <a:p>
            <a:r>
              <a:rPr lang="en-US" sz="1800" dirty="0">
                <a:latin typeface="Helvetica LT Std" panose="020B0504020202020204" pitchFamily="34" charset="0"/>
              </a:rPr>
              <a:t>Making online purchases</a:t>
            </a:r>
          </a:p>
          <a:p>
            <a:r>
              <a:rPr lang="en-US" sz="1800" dirty="0">
                <a:latin typeface="Helvetica LT Std" panose="020B0504020202020204" pitchFamily="34" charset="0"/>
              </a:rPr>
              <a:t>Paying bills with a check through the mail</a:t>
            </a:r>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3</a:t>
            </a:fld>
            <a:endParaRPr lang="en-US"/>
          </a:p>
        </p:txBody>
      </p:sp>
    </p:spTree>
    <p:extLst>
      <p:ext uri="{BB962C8B-B14F-4D97-AF65-F5344CB8AC3E}">
        <p14:creationId xmlns:p14="http://schemas.microsoft.com/office/powerpoint/2010/main" val="20500805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8650" y="886013"/>
            <a:ext cx="7886700" cy="821811"/>
          </a:xfrm>
        </p:spPr>
        <p:txBody>
          <a:bodyPr>
            <a:noAutofit/>
          </a:bodyPr>
          <a:lstStyle/>
          <a:p>
            <a:r>
              <a:rPr lang="en-US" sz="2800" dirty="0">
                <a:solidFill>
                  <a:srgbClr val="66789C"/>
                </a:solidFill>
              </a:rPr>
              <a:t>How is Identity Stolen? </a:t>
            </a:r>
            <a:br>
              <a:rPr lang="en-US" sz="2800" dirty="0">
                <a:solidFill>
                  <a:srgbClr val="66789C"/>
                </a:solidFill>
              </a:rPr>
            </a:br>
            <a:endParaRPr lang="en-US" sz="2800" dirty="0">
              <a:solidFill>
                <a:srgbClr val="66789C"/>
              </a:solidFill>
            </a:endParaRPr>
          </a:p>
        </p:txBody>
      </p:sp>
      <p:sp>
        <p:nvSpPr>
          <p:cNvPr id="5" name="Content Placeholder 4"/>
          <p:cNvSpPr>
            <a:spLocks noGrp="1"/>
          </p:cNvSpPr>
          <p:nvPr>
            <p:ph idx="1"/>
          </p:nvPr>
        </p:nvSpPr>
        <p:spPr>
          <a:xfrm>
            <a:off x="628650" y="1412896"/>
            <a:ext cx="7015323" cy="4615133"/>
          </a:xfrm>
        </p:spPr>
        <p:txBody>
          <a:bodyPr>
            <a:normAutofit/>
          </a:bodyPr>
          <a:lstStyle/>
          <a:p>
            <a:pPr marL="0" indent="0">
              <a:lnSpc>
                <a:spcPct val="100000"/>
              </a:lnSpc>
              <a:buNone/>
            </a:pPr>
            <a:r>
              <a:rPr lang="en-US" sz="2600" dirty="0">
                <a:solidFill>
                  <a:srgbClr val="66789C"/>
                </a:solidFill>
                <a:latin typeface="Lato Black" panose="020F0502020204030203" pitchFamily="34" charset="0"/>
                <a:ea typeface="Lato Black" panose="020F0502020204030203" pitchFamily="34" charset="0"/>
                <a:cs typeface="Lato Black" panose="020F0502020204030203" pitchFamily="34" charset="0"/>
              </a:rPr>
              <a:t>Low Tech</a:t>
            </a:r>
            <a:endParaRPr lang="en-US" sz="2600" dirty="0">
              <a:latin typeface="Lato Black" panose="020F0502020204030203" pitchFamily="34" charset="0"/>
              <a:ea typeface="Lato Black" panose="020F0502020204030203" pitchFamily="34" charset="0"/>
              <a:cs typeface="Lato Black" panose="020F0502020204030203" pitchFamily="34" charset="0"/>
            </a:endParaRPr>
          </a:p>
          <a:p>
            <a:pPr>
              <a:lnSpc>
                <a:spcPct val="100000"/>
              </a:lnSpc>
            </a:pPr>
            <a:r>
              <a:rPr lang="en-US" sz="1800" dirty="0">
                <a:latin typeface="Helvetica LT Std" panose="020B0504020202020204" pitchFamily="34" charset="0"/>
              </a:rPr>
              <a:t>Dumpster diving</a:t>
            </a:r>
          </a:p>
          <a:p>
            <a:pPr lvl="1">
              <a:lnSpc>
                <a:spcPct val="100000"/>
              </a:lnSpc>
            </a:pPr>
            <a:r>
              <a:rPr lang="en-US" sz="1800" dirty="0">
                <a:latin typeface="Helvetica LT Std" panose="020B0504020202020204" pitchFamily="34" charset="0"/>
              </a:rPr>
              <a:t>Thieves go through discarded mail in the hopes of uncovering information</a:t>
            </a:r>
          </a:p>
          <a:p>
            <a:pPr>
              <a:lnSpc>
                <a:spcPct val="100000"/>
              </a:lnSpc>
            </a:pPr>
            <a:r>
              <a:rPr lang="en-US" sz="1800" dirty="0">
                <a:latin typeface="Helvetica LT Std" panose="020B0504020202020204" pitchFamily="34" charset="0"/>
              </a:rPr>
              <a:t>Old-fashioned stealing</a:t>
            </a:r>
          </a:p>
          <a:p>
            <a:pPr lvl="1">
              <a:lnSpc>
                <a:spcPct val="100000"/>
              </a:lnSpc>
            </a:pPr>
            <a:r>
              <a:rPr lang="en-US" sz="1800" dirty="0">
                <a:latin typeface="Helvetica LT Std" panose="020B0504020202020204" pitchFamily="34" charset="0"/>
              </a:rPr>
              <a:t>Thieves steal a wallet or purse from the victim, or steal mail from the victim’s mailbox</a:t>
            </a:r>
          </a:p>
          <a:p>
            <a:pPr>
              <a:lnSpc>
                <a:spcPct val="100000"/>
              </a:lnSpc>
            </a:pPr>
            <a:r>
              <a:rPr lang="en-US" sz="1800" dirty="0">
                <a:latin typeface="Helvetica LT Std" panose="020B0504020202020204" pitchFamily="34" charset="0"/>
              </a:rPr>
              <a:t>Address change</a:t>
            </a:r>
          </a:p>
          <a:p>
            <a:pPr lvl="1">
              <a:lnSpc>
                <a:spcPct val="100000"/>
              </a:lnSpc>
            </a:pPr>
            <a:r>
              <a:rPr lang="en-US" sz="1800" dirty="0">
                <a:latin typeface="Helvetica LT Std" panose="020B0504020202020204" pitchFamily="34" charset="0"/>
              </a:rPr>
              <a:t>Thieves will change the mailing address for compromised accounts so that account holders do not see activity</a:t>
            </a:r>
          </a:p>
          <a:p>
            <a:pPr>
              <a:lnSpc>
                <a:spcPct val="100000"/>
              </a:lnSpc>
            </a:pPr>
            <a:r>
              <a:rPr lang="en-US" sz="1800" dirty="0">
                <a:latin typeface="Helvetica LT Std" panose="020B0504020202020204" pitchFamily="34" charset="0"/>
              </a:rPr>
              <a:t>Telephone scams</a:t>
            </a:r>
          </a:p>
          <a:p>
            <a:pPr lvl="1">
              <a:lnSpc>
                <a:spcPct val="100000"/>
              </a:lnSpc>
            </a:pPr>
            <a:r>
              <a:rPr lang="en-US" sz="1800" dirty="0">
                <a:latin typeface="Helvetica LT Std" panose="020B0504020202020204" pitchFamily="34" charset="0"/>
              </a:rPr>
              <a:t>Examples are: “Found” money/lottery winnings and family </a:t>
            </a:r>
            <a:br>
              <a:rPr lang="en-US" sz="1800" dirty="0">
                <a:latin typeface="Helvetica LT Std" panose="020B0504020202020204" pitchFamily="34" charset="0"/>
              </a:rPr>
            </a:br>
            <a:r>
              <a:rPr lang="en-US" sz="1800" dirty="0">
                <a:latin typeface="Helvetica LT Std" panose="020B0504020202020204" pitchFamily="34" charset="0"/>
              </a:rPr>
              <a:t>trapped or in danger scenarios</a:t>
            </a:r>
          </a:p>
          <a:p>
            <a:pPr marL="0" indent="0">
              <a:lnSpc>
                <a:spcPct val="100000"/>
              </a:lnSpc>
              <a:buNone/>
            </a:pPr>
            <a:endParaRPr lang="en-US" sz="1600" dirty="0"/>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4</a:t>
            </a:fld>
            <a:endParaRPr lang="en-US"/>
          </a:p>
        </p:txBody>
      </p:sp>
    </p:spTree>
    <p:extLst>
      <p:ext uri="{BB962C8B-B14F-4D97-AF65-F5344CB8AC3E}">
        <p14:creationId xmlns:p14="http://schemas.microsoft.com/office/powerpoint/2010/main" val="1496876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636033" y="1664013"/>
            <a:ext cx="7162052" cy="3858387"/>
          </a:xfrm>
        </p:spPr>
        <p:txBody>
          <a:bodyPr>
            <a:normAutofit fontScale="32500" lnSpcReduction="20000"/>
          </a:bodyPr>
          <a:lstStyle/>
          <a:p>
            <a:pPr marL="0" indent="0">
              <a:lnSpc>
                <a:spcPct val="100000"/>
              </a:lnSpc>
              <a:buNone/>
            </a:pPr>
            <a:endParaRPr lang="en-US" sz="3400" dirty="0">
              <a:latin typeface="Lato Black" panose="020F0502020204030203" pitchFamily="34" charset="0"/>
              <a:ea typeface="Lato Black" panose="020F0502020204030203" pitchFamily="34" charset="0"/>
              <a:cs typeface="Lato Black" panose="020F0502020204030203" pitchFamily="34" charset="0"/>
            </a:endParaRPr>
          </a:p>
          <a:p>
            <a:pPr>
              <a:lnSpc>
                <a:spcPct val="100000"/>
              </a:lnSpc>
            </a:pPr>
            <a:r>
              <a:rPr lang="en-US" sz="5500" dirty="0">
                <a:latin typeface="Helvetica LT Std" panose="020B0504020202020204" pitchFamily="34" charset="0"/>
              </a:rPr>
              <a:t>Skimming</a:t>
            </a:r>
          </a:p>
          <a:p>
            <a:pPr lvl="1">
              <a:lnSpc>
                <a:spcPct val="100000"/>
              </a:lnSpc>
            </a:pPr>
            <a:r>
              <a:rPr lang="en-US" sz="5500" dirty="0">
                <a:latin typeface="Helvetica LT Std" panose="020B0504020202020204" pitchFamily="34" charset="0"/>
              </a:rPr>
              <a:t>Special storage device used to obtain credit/debit card numbers attached to legitimate payment receptors</a:t>
            </a:r>
          </a:p>
          <a:p>
            <a:pPr>
              <a:lnSpc>
                <a:spcPct val="100000"/>
              </a:lnSpc>
            </a:pPr>
            <a:r>
              <a:rPr lang="en-US" sz="5500" dirty="0">
                <a:latin typeface="Helvetica LT Std" panose="020B0504020202020204" pitchFamily="34" charset="0"/>
              </a:rPr>
              <a:t>Phishing</a:t>
            </a:r>
          </a:p>
          <a:p>
            <a:pPr lvl="1">
              <a:lnSpc>
                <a:spcPct val="100000"/>
              </a:lnSpc>
            </a:pPr>
            <a:r>
              <a:rPr lang="en-US" sz="5500" dirty="0">
                <a:latin typeface="Helvetica LT Std" panose="020B0504020202020204" pitchFamily="34" charset="0"/>
              </a:rPr>
              <a:t>Unsolicited emails that appear to be from a legitimate source, usually prompting you to take action and enter personal information</a:t>
            </a:r>
          </a:p>
          <a:p>
            <a:pPr>
              <a:lnSpc>
                <a:spcPct val="100000"/>
              </a:lnSpc>
            </a:pPr>
            <a:r>
              <a:rPr lang="en-US" sz="5500" dirty="0">
                <a:latin typeface="Helvetica LT Std" panose="020B0504020202020204" pitchFamily="34" charset="0"/>
              </a:rPr>
              <a:t>Pharming</a:t>
            </a:r>
          </a:p>
          <a:p>
            <a:pPr lvl="1">
              <a:lnSpc>
                <a:spcPct val="100000"/>
              </a:lnSpc>
            </a:pPr>
            <a:r>
              <a:rPr lang="en-US" sz="5500" dirty="0">
                <a:latin typeface="Helvetica LT Std" panose="020B0504020202020204" pitchFamily="34" charset="0"/>
              </a:rPr>
              <a:t>A fake website created to mimic a real company’s website used to collect personal or private information</a:t>
            </a:r>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5</a:t>
            </a:fld>
            <a:endParaRPr lang="en-US"/>
          </a:p>
        </p:txBody>
      </p:sp>
      <p:sp>
        <p:nvSpPr>
          <p:cNvPr id="9" name="Title 3">
            <a:extLst>
              <a:ext uri="{FF2B5EF4-FFF2-40B4-BE49-F238E27FC236}">
                <a16:creationId xmlns:a16="http://schemas.microsoft.com/office/drawing/2014/main" id="{0C21C4D7-B070-461B-90E3-95873E0CA05C}"/>
              </a:ext>
            </a:extLst>
          </p:cNvPr>
          <p:cNvSpPr txBox="1">
            <a:spLocks/>
          </p:cNvSpPr>
          <p:nvPr/>
        </p:nvSpPr>
        <p:spPr>
          <a:xfrm>
            <a:off x="621267" y="897058"/>
            <a:ext cx="7886700" cy="82181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000" kern="1200">
                <a:solidFill>
                  <a:schemeClr val="tx1"/>
                </a:solidFill>
                <a:latin typeface="Lato Black" panose="020F0A02020204030203" pitchFamily="34" charset="0"/>
                <a:ea typeface="+mj-ea"/>
                <a:cs typeface="+mj-cs"/>
              </a:defRPr>
            </a:lvl1pPr>
          </a:lstStyle>
          <a:p>
            <a:r>
              <a:rPr lang="en-US" sz="2800" dirty="0">
                <a:solidFill>
                  <a:srgbClr val="66789C"/>
                </a:solidFill>
              </a:rPr>
              <a:t>How is Identity Stolen? </a:t>
            </a:r>
            <a:br>
              <a:rPr lang="en-US" sz="2800" dirty="0">
                <a:solidFill>
                  <a:srgbClr val="66789C"/>
                </a:solidFill>
              </a:rPr>
            </a:br>
            <a:endParaRPr lang="en-US" sz="2800" dirty="0">
              <a:solidFill>
                <a:srgbClr val="66789C"/>
              </a:solidFill>
            </a:endParaRPr>
          </a:p>
        </p:txBody>
      </p:sp>
      <p:sp>
        <p:nvSpPr>
          <p:cNvPr id="11" name="TextBox 10">
            <a:extLst>
              <a:ext uri="{FF2B5EF4-FFF2-40B4-BE49-F238E27FC236}">
                <a16:creationId xmlns:a16="http://schemas.microsoft.com/office/drawing/2014/main" id="{1EE50B8D-928E-4984-A37A-96978837AC3B}"/>
              </a:ext>
            </a:extLst>
          </p:cNvPr>
          <p:cNvSpPr txBox="1"/>
          <p:nvPr/>
        </p:nvSpPr>
        <p:spPr>
          <a:xfrm>
            <a:off x="636033" y="1376696"/>
            <a:ext cx="4628508" cy="492443"/>
          </a:xfrm>
          <a:prstGeom prst="rect">
            <a:avLst/>
          </a:prstGeom>
          <a:noFill/>
        </p:spPr>
        <p:txBody>
          <a:bodyPr wrap="square">
            <a:spAutoFit/>
          </a:bodyPr>
          <a:lstStyle/>
          <a:p>
            <a:pPr marL="0" indent="0">
              <a:lnSpc>
                <a:spcPct val="100000"/>
              </a:lnSpc>
              <a:buNone/>
            </a:pPr>
            <a:r>
              <a:rPr lang="en-US" sz="2600" dirty="0">
                <a:solidFill>
                  <a:srgbClr val="66789C"/>
                </a:solidFill>
                <a:latin typeface="Lato Black" panose="020F0502020204030203" pitchFamily="34" charset="0"/>
                <a:ea typeface="Lato Black" panose="020F0502020204030203" pitchFamily="34" charset="0"/>
                <a:cs typeface="Lato Black" panose="020F0502020204030203" pitchFamily="34" charset="0"/>
              </a:rPr>
              <a:t>High Tech</a:t>
            </a:r>
            <a:endParaRPr lang="en-US" sz="2600" dirty="0">
              <a:latin typeface="Lato Black" panose="020F0502020204030203" pitchFamily="34" charset="0"/>
              <a:ea typeface="Lato Black" panose="020F0502020204030203" pitchFamily="34" charset="0"/>
              <a:cs typeface="Lato Black" panose="020F0502020204030203" pitchFamily="34" charset="0"/>
            </a:endParaRPr>
          </a:p>
        </p:txBody>
      </p:sp>
    </p:spTree>
    <p:extLst>
      <p:ext uri="{BB962C8B-B14F-4D97-AF65-F5344CB8AC3E}">
        <p14:creationId xmlns:p14="http://schemas.microsoft.com/office/powerpoint/2010/main" val="2557869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a:solidFill>
                  <a:srgbClr val="66789C"/>
                </a:solidFill>
              </a:rPr>
              <a:t>Types of Fraud</a:t>
            </a:r>
          </a:p>
        </p:txBody>
      </p:sp>
      <p:sp>
        <p:nvSpPr>
          <p:cNvPr id="5" name="Content Placeholder 4"/>
          <p:cNvSpPr>
            <a:spLocks noGrp="1"/>
          </p:cNvSpPr>
          <p:nvPr>
            <p:ph idx="1"/>
          </p:nvPr>
        </p:nvSpPr>
        <p:spPr>
          <a:xfrm>
            <a:off x="628650" y="1526875"/>
            <a:ext cx="8094109" cy="5572569"/>
          </a:xfrm>
        </p:spPr>
        <p:txBody>
          <a:bodyPr>
            <a:normAutofit/>
          </a:bodyPr>
          <a:lstStyle/>
          <a:p>
            <a:pPr>
              <a:lnSpc>
                <a:spcPct val="100000"/>
              </a:lnSpc>
            </a:pPr>
            <a:r>
              <a:rPr lang="en-US" sz="1800" dirty="0">
                <a:latin typeface="Helvetica LT Std" panose="020B0504020202020204" pitchFamily="34" charset="0"/>
              </a:rPr>
              <a:t>Bank fraud</a:t>
            </a:r>
          </a:p>
          <a:p>
            <a:pPr marL="457200" lvl="1" indent="0">
              <a:lnSpc>
                <a:spcPct val="100000"/>
              </a:lnSpc>
              <a:buNone/>
            </a:pPr>
            <a:r>
              <a:rPr lang="en-US" sz="1800" dirty="0">
                <a:latin typeface="Helvetica LT Std" panose="020B0504020202020204" pitchFamily="34" charset="0"/>
              </a:rPr>
              <a:t>Applying for a personal loan or opening an account with your personal information; or withdrawing money from your existing account.</a:t>
            </a:r>
          </a:p>
          <a:p>
            <a:pPr>
              <a:lnSpc>
                <a:spcPct val="100000"/>
              </a:lnSpc>
            </a:pPr>
            <a:r>
              <a:rPr lang="en-US" sz="1800" dirty="0">
                <a:latin typeface="Helvetica LT Std" panose="020B0504020202020204" pitchFamily="34" charset="0"/>
              </a:rPr>
              <a:t>Credit card fraud</a:t>
            </a:r>
          </a:p>
          <a:p>
            <a:pPr marL="457200" lvl="1" indent="0">
              <a:lnSpc>
                <a:spcPct val="100000"/>
              </a:lnSpc>
              <a:buNone/>
            </a:pPr>
            <a:r>
              <a:rPr lang="en-US" sz="1800" dirty="0">
                <a:latin typeface="Helvetica LT Std" panose="020B0504020202020204" pitchFamily="34" charset="0"/>
              </a:rPr>
              <a:t>Opening a new account or using an existing account to make fraudulent charges in your name.</a:t>
            </a:r>
          </a:p>
          <a:p>
            <a:pPr>
              <a:lnSpc>
                <a:spcPct val="100000"/>
              </a:lnSpc>
            </a:pPr>
            <a:r>
              <a:rPr lang="en-US" sz="1800" dirty="0">
                <a:latin typeface="Helvetica LT Std" panose="020B0504020202020204" pitchFamily="34" charset="0"/>
              </a:rPr>
              <a:t>Phone or utilities fraud</a:t>
            </a:r>
          </a:p>
          <a:p>
            <a:pPr marL="457200" lvl="1" indent="0">
              <a:lnSpc>
                <a:spcPct val="100000"/>
              </a:lnSpc>
              <a:buNone/>
            </a:pPr>
            <a:r>
              <a:rPr lang="en-US" sz="1800" dirty="0">
                <a:latin typeface="Helvetica LT Std" panose="020B0504020202020204" pitchFamily="34" charset="0"/>
              </a:rPr>
              <a:t>Opening phone and utility accounts without your consent.</a:t>
            </a:r>
          </a:p>
          <a:p>
            <a:pPr>
              <a:lnSpc>
                <a:spcPct val="100000"/>
              </a:lnSpc>
            </a:pPr>
            <a:r>
              <a:rPr lang="en-US" sz="1800" dirty="0">
                <a:latin typeface="Helvetica LT Std" panose="020B0504020202020204" pitchFamily="34" charset="0"/>
              </a:rPr>
              <a:t>Government and benefit</a:t>
            </a:r>
          </a:p>
          <a:p>
            <a:pPr marL="457200" lvl="1" indent="0">
              <a:lnSpc>
                <a:spcPct val="100000"/>
              </a:lnSpc>
              <a:buNone/>
            </a:pPr>
            <a:r>
              <a:rPr lang="en-US" sz="1800" dirty="0">
                <a:latin typeface="Helvetica LT Std" panose="020B0504020202020204" pitchFamily="34" charset="0"/>
              </a:rPr>
              <a:t>Using your information to collect benefits like Medicaid, food benefits, or government housing.</a:t>
            </a:r>
          </a:p>
          <a:p>
            <a:pPr>
              <a:lnSpc>
                <a:spcPct val="100000"/>
              </a:lnSpc>
            </a:pPr>
            <a:endParaRPr lang="en-US" sz="1800" dirty="0"/>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6</a:t>
            </a:fld>
            <a:endParaRPr lang="en-US"/>
          </a:p>
        </p:txBody>
      </p:sp>
    </p:spTree>
    <p:extLst>
      <p:ext uri="{BB962C8B-B14F-4D97-AF65-F5344CB8AC3E}">
        <p14:creationId xmlns:p14="http://schemas.microsoft.com/office/powerpoint/2010/main" val="3215167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a:solidFill>
                  <a:srgbClr val="66789C"/>
                </a:solidFill>
              </a:rPr>
              <a:t>Types of Fraud</a:t>
            </a:r>
          </a:p>
        </p:txBody>
      </p:sp>
      <p:sp>
        <p:nvSpPr>
          <p:cNvPr id="5" name="Content Placeholder 4"/>
          <p:cNvSpPr>
            <a:spLocks noGrp="1"/>
          </p:cNvSpPr>
          <p:nvPr>
            <p:ph idx="1"/>
          </p:nvPr>
        </p:nvSpPr>
        <p:spPr>
          <a:xfrm>
            <a:off x="628650" y="1526875"/>
            <a:ext cx="8094110" cy="4134186"/>
          </a:xfrm>
        </p:spPr>
        <p:txBody>
          <a:bodyPr>
            <a:normAutofit/>
          </a:bodyPr>
          <a:lstStyle/>
          <a:p>
            <a:pPr>
              <a:lnSpc>
                <a:spcPct val="100000"/>
              </a:lnSpc>
            </a:pPr>
            <a:r>
              <a:rPr lang="en-US" sz="1800" dirty="0">
                <a:latin typeface="Helvetica LT Std" panose="020B0504020202020204" pitchFamily="34" charset="0"/>
              </a:rPr>
              <a:t>Employment and tax</a:t>
            </a:r>
          </a:p>
          <a:p>
            <a:pPr marL="457200" lvl="1" indent="0">
              <a:lnSpc>
                <a:spcPct val="100000"/>
              </a:lnSpc>
              <a:buNone/>
            </a:pPr>
            <a:r>
              <a:rPr lang="en-US" sz="1800" dirty="0">
                <a:latin typeface="Helvetica LT Std" panose="020B0504020202020204" pitchFamily="34" charset="0"/>
              </a:rPr>
              <a:t>Using your Social Security number to falsely file tax returns and collect a refund.</a:t>
            </a:r>
          </a:p>
          <a:p>
            <a:pPr>
              <a:lnSpc>
                <a:spcPct val="100000"/>
              </a:lnSpc>
            </a:pPr>
            <a:r>
              <a:rPr lang="en-US" sz="1800" dirty="0">
                <a:latin typeface="Helvetica LT Std" panose="020B0504020202020204" pitchFamily="34" charset="0"/>
              </a:rPr>
              <a:t>Medical and insurance</a:t>
            </a:r>
          </a:p>
          <a:p>
            <a:pPr marL="457200" lvl="1" indent="0">
              <a:lnSpc>
                <a:spcPct val="100000"/>
              </a:lnSpc>
              <a:buNone/>
            </a:pPr>
            <a:r>
              <a:rPr lang="en-US" sz="1800" dirty="0">
                <a:latin typeface="Helvetica LT Std" panose="020B0504020202020204" pitchFamily="34" charset="0"/>
              </a:rPr>
              <a:t>Using your health insurance member number or Medicare ID to get medical services or fraudulent billing to your provider.</a:t>
            </a:r>
          </a:p>
          <a:p>
            <a:pPr>
              <a:lnSpc>
                <a:spcPct val="100000"/>
              </a:lnSpc>
            </a:pPr>
            <a:endParaRPr lang="en-US" sz="1400" dirty="0"/>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7</a:t>
            </a:fld>
            <a:endParaRPr lang="en-US"/>
          </a:p>
        </p:txBody>
      </p:sp>
    </p:spTree>
    <p:extLst>
      <p:ext uri="{BB962C8B-B14F-4D97-AF65-F5344CB8AC3E}">
        <p14:creationId xmlns:p14="http://schemas.microsoft.com/office/powerpoint/2010/main" val="356891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a:solidFill>
                  <a:srgbClr val="66789C"/>
                </a:solidFill>
              </a:rPr>
              <a:t>Red Flags</a:t>
            </a:r>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8</a:t>
            </a:fld>
            <a:endParaRPr lang="en-US"/>
          </a:p>
        </p:txBody>
      </p:sp>
      <p:sp>
        <p:nvSpPr>
          <p:cNvPr id="5" name="Content Placeholder 4"/>
          <p:cNvSpPr>
            <a:spLocks noGrp="1"/>
          </p:cNvSpPr>
          <p:nvPr>
            <p:ph idx="1"/>
          </p:nvPr>
        </p:nvSpPr>
        <p:spPr>
          <a:xfrm>
            <a:off x="628650" y="1526875"/>
            <a:ext cx="7886700" cy="3631721"/>
          </a:xfrm>
        </p:spPr>
        <p:txBody>
          <a:bodyPr>
            <a:noAutofit/>
          </a:bodyPr>
          <a:lstStyle/>
          <a:p>
            <a:pPr marL="0" indent="0">
              <a:buNone/>
            </a:pPr>
            <a:r>
              <a:rPr lang="en-US" sz="1800" b="1" dirty="0">
                <a:solidFill>
                  <a:srgbClr val="B20536"/>
                </a:solidFill>
                <a:latin typeface="Helvetica LT Std" panose="020B0504020202020204" pitchFamily="34" charset="0"/>
              </a:rPr>
              <a:t>Unexplained Account Activity</a:t>
            </a:r>
          </a:p>
          <a:p>
            <a:r>
              <a:rPr lang="en-US" sz="1800" dirty="0">
                <a:latin typeface="Helvetica LT Std" panose="020B0504020202020204" pitchFamily="34" charset="0"/>
              </a:rPr>
              <a:t>Purchases you didn’t make</a:t>
            </a:r>
          </a:p>
          <a:p>
            <a:r>
              <a:rPr lang="en-US" sz="1800" dirty="0">
                <a:latin typeface="Helvetica LT Std" panose="020B0504020202020204" pitchFamily="34" charset="0"/>
              </a:rPr>
              <a:t>Accounts you didn’t open</a:t>
            </a:r>
          </a:p>
          <a:p>
            <a:pPr marL="0" indent="0">
              <a:buNone/>
            </a:pPr>
            <a:r>
              <a:rPr lang="en-US" sz="1800" b="1" dirty="0">
                <a:solidFill>
                  <a:srgbClr val="B20536"/>
                </a:solidFill>
                <a:latin typeface="Helvetica LT Std" panose="020B0504020202020204" pitchFamily="34" charset="0"/>
              </a:rPr>
              <a:t>Inaccurate Information on Your Credit Report</a:t>
            </a:r>
          </a:p>
          <a:p>
            <a:r>
              <a:rPr lang="en-US" sz="1800" dirty="0">
                <a:latin typeface="Helvetica LT Std" panose="020B0504020202020204" pitchFamily="34" charset="0"/>
              </a:rPr>
              <a:t>Look for inaccuracies in reporting on accounts and your personal information</a:t>
            </a:r>
          </a:p>
          <a:p>
            <a:pPr marL="0" indent="0">
              <a:buNone/>
            </a:pPr>
            <a:r>
              <a:rPr lang="en-US" sz="1800" b="1" dirty="0">
                <a:solidFill>
                  <a:srgbClr val="B20536"/>
                </a:solidFill>
                <a:latin typeface="Helvetica LT Std" panose="020B0504020202020204" pitchFamily="34" charset="0"/>
              </a:rPr>
              <a:t>Missing or Unanticipated Mail</a:t>
            </a:r>
          </a:p>
          <a:p>
            <a:r>
              <a:rPr lang="en-US" sz="1800" dirty="0">
                <a:latin typeface="Helvetica LT Std" panose="020B0504020202020204" pitchFamily="34" charset="0"/>
              </a:rPr>
              <a:t>Missing statements/bills or extra statements for bills you don’t have</a:t>
            </a:r>
          </a:p>
          <a:p>
            <a:r>
              <a:rPr lang="en-US" sz="1800" dirty="0">
                <a:latin typeface="Helvetica LT Std" panose="020B0504020202020204" pitchFamily="34" charset="0"/>
              </a:rPr>
              <a:t>Credit cards arrive that you didn’t apply for</a:t>
            </a:r>
          </a:p>
          <a:p>
            <a:pPr marL="0" indent="0">
              <a:buNone/>
            </a:pPr>
            <a:r>
              <a:rPr lang="en-US" sz="1800" b="1" dirty="0">
                <a:solidFill>
                  <a:srgbClr val="B20536"/>
                </a:solidFill>
                <a:latin typeface="Helvetica LT Std" panose="020B0504020202020204" pitchFamily="34" charset="0"/>
              </a:rPr>
              <a:t>Credit Issues</a:t>
            </a:r>
          </a:p>
          <a:p>
            <a:r>
              <a:rPr lang="en-US" sz="1800" dirty="0">
                <a:latin typeface="Helvetica LT Std" panose="020B0504020202020204" pitchFamily="34" charset="0"/>
              </a:rPr>
              <a:t>Calls from collection agencies</a:t>
            </a:r>
          </a:p>
          <a:p>
            <a:r>
              <a:rPr lang="en-US" sz="1800" dirty="0">
                <a:latin typeface="Helvetica LT Std" panose="020B0504020202020204" pitchFamily="34" charset="0"/>
              </a:rPr>
              <a:t>Unexpected declines on credit applications</a:t>
            </a:r>
          </a:p>
        </p:txBody>
      </p:sp>
    </p:spTree>
    <p:extLst>
      <p:ext uri="{BB962C8B-B14F-4D97-AF65-F5344CB8AC3E}">
        <p14:creationId xmlns:p14="http://schemas.microsoft.com/office/powerpoint/2010/main" val="36674777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a:solidFill>
                  <a:srgbClr val="66789C"/>
                </a:solidFill>
              </a:rPr>
              <a:t>Banks Never Ask That!</a:t>
            </a:r>
          </a:p>
        </p:txBody>
      </p:sp>
      <p:sp>
        <p:nvSpPr>
          <p:cNvPr id="5" name="Content Placeholder 4"/>
          <p:cNvSpPr>
            <a:spLocks noGrp="1"/>
          </p:cNvSpPr>
          <p:nvPr>
            <p:ph idx="1"/>
          </p:nvPr>
        </p:nvSpPr>
        <p:spPr>
          <a:xfrm>
            <a:off x="628650" y="1526875"/>
            <a:ext cx="7886700" cy="4692950"/>
          </a:xfrm>
        </p:spPr>
        <p:txBody>
          <a:bodyPr>
            <a:noAutofit/>
          </a:bodyPr>
          <a:lstStyle/>
          <a:p>
            <a:pPr marL="0" indent="0">
              <a:buNone/>
            </a:pPr>
            <a:r>
              <a:rPr lang="en-US" sz="1800" b="1" dirty="0">
                <a:latin typeface="Helvetica LT Std" panose="020B0504020202020204" pitchFamily="34" charset="0"/>
              </a:rPr>
              <a:t>While you may be asked to verify confidential information if YOU call your bank, your bank will almost never contact you asking to verify information.</a:t>
            </a:r>
          </a:p>
          <a:p>
            <a:pPr marL="0" indent="0">
              <a:buNone/>
            </a:pPr>
            <a:r>
              <a:rPr lang="en-US" sz="1800" b="1" dirty="0">
                <a:latin typeface="Helvetica LT Std" panose="020B0504020202020204" pitchFamily="34" charset="0"/>
              </a:rPr>
              <a:t>Your bank will </a:t>
            </a:r>
            <a:r>
              <a:rPr lang="en-US" sz="1800" b="1" u="sng" dirty="0">
                <a:latin typeface="Helvetica LT Std" panose="020B0504020202020204" pitchFamily="34" charset="0"/>
              </a:rPr>
              <a:t>never</a:t>
            </a:r>
            <a:r>
              <a:rPr lang="en-US" sz="1800" b="1" dirty="0">
                <a:latin typeface="Helvetica LT Std" panose="020B0504020202020204" pitchFamily="34" charset="0"/>
              </a:rPr>
              <a:t> email, text, or call you and ask for any of the following:</a:t>
            </a:r>
          </a:p>
          <a:p>
            <a:r>
              <a:rPr lang="en-US" sz="1800" dirty="0">
                <a:latin typeface="Helvetica LT Std" panose="020B0504020202020204" pitchFamily="34" charset="0"/>
                <a:ea typeface="Lato" panose="020F0502020204030203" pitchFamily="34" charset="0"/>
                <a:cs typeface="Lato" panose="020F0502020204030203" pitchFamily="34" charset="0"/>
              </a:rPr>
              <a:t>Username or password</a:t>
            </a:r>
          </a:p>
          <a:p>
            <a:r>
              <a:rPr lang="en-US" sz="1800" dirty="0">
                <a:latin typeface="Helvetica LT Std" panose="020B0504020202020204" pitchFamily="34" charset="0"/>
                <a:ea typeface="Lato" panose="020F0502020204030203" pitchFamily="34" charset="0"/>
                <a:cs typeface="Lato" panose="020F0502020204030203" pitchFamily="34" charset="0"/>
              </a:rPr>
              <a:t>Account number</a:t>
            </a:r>
          </a:p>
          <a:p>
            <a:r>
              <a:rPr lang="en-US" sz="1800" dirty="0">
                <a:latin typeface="Helvetica LT Std" panose="020B0504020202020204" pitchFamily="34" charset="0"/>
                <a:ea typeface="Lato" panose="020F0502020204030203" pitchFamily="34" charset="0"/>
                <a:cs typeface="Lato" panose="020F0502020204030203" pitchFamily="34" charset="0"/>
              </a:rPr>
              <a:t>Social Security Number</a:t>
            </a:r>
          </a:p>
          <a:p>
            <a:r>
              <a:rPr lang="en-US" sz="1800" dirty="0">
                <a:latin typeface="Helvetica LT Std" panose="020B0504020202020204" pitchFamily="34" charset="0"/>
                <a:ea typeface="Lato" panose="020F0502020204030203" pitchFamily="34" charset="0"/>
                <a:cs typeface="Lato" panose="020F0502020204030203" pitchFamily="34" charset="0"/>
              </a:rPr>
              <a:t>Your PIN </a:t>
            </a:r>
          </a:p>
          <a:p>
            <a:r>
              <a:rPr lang="en-US" sz="1800" dirty="0">
                <a:latin typeface="Helvetica LT Std" panose="020B0504020202020204" pitchFamily="34" charset="0"/>
                <a:ea typeface="Lato" panose="020F0502020204030203" pitchFamily="34" charset="0"/>
                <a:cs typeface="Lato" panose="020F0502020204030203" pitchFamily="34" charset="0"/>
              </a:rPr>
              <a:t>Birthday</a:t>
            </a:r>
          </a:p>
          <a:p>
            <a:r>
              <a:rPr lang="en-US" sz="1800" dirty="0">
                <a:latin typeface="Helvetica LT Std" panose="020B0504020202020204" pitchFamily="34" charset="0"/>
                <a:ea typeface="Lato" panose="020F0502020204030203" pitchFamily="34" charset="0"/>
                <a:cs typeface="Lato" panose="020F0502020204030203" pitchFamily="34" charset="0"/>
              </a:rPr>
              <a:t>Answer a security question</a:t>
            </a:r>
          </a:p>
          <a:p>
            <a:r>
              <a:rPr lang="en-US" sz="1800" dirty="0">
                <a:latin typeface="Helvetica LT Std" panose="020B0504020202020204" pitchFamily="34" charset="0"/>
                <a:ea typeface="Lato" panose="020F0502020204030203" pitchFamily="34" charset="0"/>
                <a:cs typeface="Lato" panose="020F0502020204030203" pitchFamily="34" charset="0"/>
              </a:rPr>
              <a:t>Fill out or download an attachment</a:t>
            </a:r>
          </a:p>
          <a:p>
            <a:r>
              <a:rPr lang="en-US" sz="1800" dirty="0">
                <a:latin typeface="Helvetica LT Std" panose="020B0504020202020204" pitchFamily="34" charset="0"/>
                <a:ea typeface="Lato" panose="020F0502020204030203" pitchFamily="34" charset="0"/>
                <a:cs typeface="Lato" panose="020F0502020204030203" pitchFamily="34" charset="0"/>
              </a:rPr>
              <a:t>Give a one-time code</a:t>
            </a:r>
          </a:p>
          <a:p>
            <a:r>
              <a:rPr lang="en-US" sz="1800" dirty="0">
                <a:latin typeface="Helvetica LT Std" panose="020B0504020202020204" pitchFamily="34" charset="0"/>
                <a:ea typeface="Lato" panose="020F0502020204030203" pitchFamily="34" charset="0"/>
                <a:cs typeface="Lato" panose="020F0502020204030203" pitchFamily="34" charset="0"/>
              </a:rPr>
              <a:t>“Click link to verify”</a:t>
            </a:r>
          </a:p>
          <a:p>
            <a:pPr marL="0" indent="0">
              <a:buNone/>
            </a:pPr>
            <a:endParaRPr lang="en-US" sz="1600" b="1" dirty="0">
              <a:ea typeface="Lato" panose="020F0502020204030203" pitchFamily="34" charset="0"/>
              <a:cs typeface="Lato" panose="020F0502020204030203" pitchFamily="34" charset="0"/>
            </a:endParaRPr>
          </a:p>
        </p:txBody>
      </p:sp>
      <p:sp>
        <p:nvSpPr>
          <p:cNvPr id="6"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Protecting Your Identity</a:t>
            </a:r>
          </a:p>
        </p:txBody>
      </p:sp>
      <p:sp>
        <p:nvSpPr>
          <p:cNvPr id="7" name="Slide Number Placeholder 6"/>
          <p:cNvSpPr>
            <a:spLocks noGrp="1"/>
          </p:cNvSpPr>
          <p:nvPr>
            <p:ph type="sldNum" sz="quarter" idx="12"/>
          </p:nvPr>
        </p:nvSpPr>
        <p:spPr/>
        <p:txBody>
          <a:bodyPr/>
          <a:lstStyle/>
          <a:p>
            <a:fld id="{D22B2322-AA49-4E44-89E8-8F259D5E65DE}" type="slidenum">
              <a:rPr lang="en-US" smtClean="0"/>
              <a:t>9</a:t>
            </a:fld>
            <a:endParaRPr lang="en-US" dirty="0"/>
          </a:p>
        </p:txBody>
      </p:sp>
      <p:sp>
        <p:nvSpPr>
          <p:cNvPr id="3" name="Footer Placeholder 2">
            <a:extLst>
              <a:ext uri="{FF2B5EF4-FFF2-40B4-BE49-F238E27FC236}">
                <a16:creationId xmlns:a16="http://schemas.microsoft.com/office/drawing/2014/main" id="{7D3B8D96-AA09-4ACF-B781-8D767C359686}"/>
              </a:ext>
            </a:extLst>
          </p:cNvPr>
          <p:cNvSpPr>
            <a:spLocks noGrp="1"/>
          </p:cNvSpPr>
          <p:nvPr>
            <p:ph type="ftr" sz="quarter" idx="11"/>
          </p:nvPr>
        </p:nvSpPr>
        <p:spPr/>
        <p:txBody>
          <a:bodyPr/>
          <a:lstStyle/>
          <a:p>
            <a:r>
              <a:rPr lang="en-US" dirty="0">
                <a:solidFill>
                  <a:schemeClr val="tx1"/>
                </a:solidFill>
              </a:rPr>
              <a:t>https://www.banksneveraskthat.com/</a:t>
            </a:r>
          </a:p>
        </p:txBody>
      </p:sp>
    </p:spTree>
    <p:extLst>
      <p:ext uri="{BB962C8B-B14F-4D97-AF65-F5344CB8AC3E}">
        <p14:creationId xmlns:p14="http://schemas.microsoft.com/office/powerpoint/2010/main" val="40976621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6757</TotalTime>
  <Words>2266</Words>
  <Application>Microsoft Office PowerPoint</Application>
  <PresentationFormat>On-screen Show (4:3)</PresentationFormat>
  <Paragraphs>221</Paragraphs>
  <Slides>17</Slides>
  <Notes>15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Arial</vt:lpstr>
      <vt:lpstr>Calibri</vt:lpstr>
      <vt:lpstr>Calibri Light</vt:lpstr>
      <vt:lpstr>Helvetica LT Std</vt:lpstr>
      <vt:lpstr>Lato</vt:lpstr>
      <vt:lpstr>Lato Black</vt:lpstr>
      <vt:lpstr>Lato Light</vt:lpstr>
      <vt:lpstr>Office Theme</vt:lpstr>
      <vt:lpstr>1_Custom Design</vt:lpstr>
      <vt:lpstr>Protecting Your Identity</vt:lpstr>
      <vt:lpstr>What is Identity Theft?</vt:lpstr>
      <vt:lpstr>Who is at Risk?</vt:lpstr>
      <vt:lpstr>How is Identity Stolen?  </vt:lpstr>
      <vt:lpstr>PowerPoint Presentation</vt:lpstr>
      <vt:lpstr>Types of Fraud</vt:lpstr>
      <vt:lpstr>Types of Fraud</vt:lpstr>
      <vt:lpstr>Red Flags</vt:lpstr>
      <vt:lpstr>Banks Never Ask That!</vt:lpstr>
      <vt:lpstr>Track your Credit</vt:lpstr>
      <vt:lpstr>Protect Your Identity On Paper </vt:lpstr>
      <vt:lpstr>Protect Your Identity Electronically</vt:lpstr>
      <vt:lpstr>Protect Your Identity Electronically</vt:lpstr>
      <vt:lpstr>What do I do if my identity is stolen?</vt:lpstr>
      <vt:lpstr>If your wallet/purse is stolen</vt:lpstr>
      <vt:lpstr>First National Bank – Available Online Resources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Stewart, Maria</dc:creator>
  <cp:lastModifiedBy>Egan, Elizabeth</cp:lastModifiedBy>
  <cp:revision>72</cp:revision>
  <cp:lastPrinted>2017-10-05T15:35:43Z</cp:lastPrinted>
  <dcterms:created xsi:type="dcterms:W3CDTF">2017-05-16T20:07:38Z</dcterms:created>
  <dcterms:modified xsi:type="dcterms:W3CDTF">2022-03-16T12:41:02Z</dcterms:modified>
</cp:coreProperties>
</file>