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media/image5.jpg" ContentType="image/gif"/>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4"/>
    <p:sldMasterId id="2147483675" r:id="rId5"/>
  </p:sldMasterIdLst>
  <p:notesMasterIdLst>
    <p:notesMasterId r:id="rId22"/>
  </p:notesMasterIdLst>
  <p:sldIdLst>
    <p:sldId id="256" r:id="rId6"/>
    <p:sldId id="260" r:id="rId7"/>
    <p:sldId id="261" r:id="rId8"/>
    <p:sldId id="262" r:id="rId9"/>
    <p:sldId id="263" r:id="rId10"/>
    <p:sldId id="264" r:id="rId11"/>
    <p:sldId id="278" r:id="rId12"/>
    <p:sldId id="265" r:id="rId13"/>
    <p:sldId id="266" r:id="rId14"/>
    <p:sldId id="272" r:id="rId15"/>
    <p:sldId id="273" r:id="rId16"/>
    <p:sldId id="274" r:id="rId17"/>
    <p:sldId id="277" r:id="rId18"/>
    <p:sldId id="275" r:id="rId19"/>
    <p:sldId id="276" r:id="rId20"/>
    <p:sldId id="279" r:id="rId2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789C"/>
    <a:srgbClr val="B3063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677" autoAdjust="0"/>
    <p:restoredTop sz="94660"/>
  </p:normalViewPr>
  <p:slideViewPr>
    <p:cSldViewPr snapToGrid="0">
      <p:cViewPr varScale="1">
        <p:scale>
          <a:sx n="62" d="100"/>
          <a:sy n="62" d="100"/>
        </p:scale>
        <p:origin x="1284" y="5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C0678C3-CF4E-4A73-864A-3B538D570415}" type="datetimeFigureOut">
              <a:rPr lang="en-US" smtClean="0"/>
              <a:t>3/18/2022</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ED4F887-8531-4017-B651-853072D6AB4A}" type="slidenum">
              <a:rPr lang="en-US" smtClean="0"/>
              <a:t>‹#›</a:t>
            </a:fld>
            <a:endParaRPr lang="en-US"/>
          </a:p>
        </p:txBody>
      </p:sp>
    </p:spTree>
    <p:extLst>
      <p:ext uri="{BB962C8B-B14F-4D97-AF65-F5344CB8AC3E}">
        <p14:creationId xmlns:p14="http://schemas.microsoft.com/office/powerpoint/2010/main" val="39123000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ED4F887-8531-4017-B651-853072D6AB4A}" type="slidenum">
              <a:rPr lang="en-US" smtClean="0"/>
              <a:t>3</a:t>
            </a:fld>
            <a:endParaRPr lang="en-US"/>
          </a:p>
        </p:txBody>
      </p:sp>
    </p:spTree>
    <p:extLst>
      <p:ext uri="{BB962C8B-B14F-4D97-AF65-F5344CB8AC3E}">
        <p14:creationId xmlns:p14="http://schemas.microsoft.com/office/powerpoint/2010/main" val="19894165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ED4F887-8531-4017-B651-853072D6AB4A}" type="slidenum">
              <a:rPr lang="en-US" smtClean="0"/>
              <a:t>10</a:t>
            </a:fld>
            <a:endParaRPr lang="en-US"/>
          </a:p>
        </p:txBody>
      </p:sp>
    </p:spTree>
    <p:extLst>
      <p:ext uri="{BB962C8B-B14F-4D97-AF65-F5344CB8AC3E}">
        <p14:creationId xmlns:p14="http://schemas.microsoft.com/office/powerpoint/2010/main" val="41106123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7074693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802256"/>
            <a:ext cx="2949575" cy="1750443"/>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630238" y="2552699"/>
            <a:ext cx="2949575" cy="3316289"/>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22B2322-AA49-4E44-89E8-8F259D5E65DE}" type="slidenum">
              <a:rPr lang="en-US" smtClean="0"/>
              <a:t>‹#›</a:t>
            </a:fld>
            <a:endParaRPr lang="en-US"/>
          </a:p>
        </p:txBody>
      </p:sp>
    </p:spTree>
    <p:extLst>
      <p:ext uri="{BB962C8B-B14F-4D97-AF65-F5344CB8AC3E}">
        <p14:creationId xmlns:p14="http://schemas.microsoft.com/office/powerpoint/2010/main" val="23664241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22B2322-AA49-4E44-89E8-8F259D5E65DE}" type="slidenum">
              <a:rPr lang="en-US" smtClean="0"/>
              <a:t>‹#›</a:t>
            </a:fld>
            <a:endParaRPr lang="en-US"/>
          </a:p>
        </p:txBody>
      </p:sp>
    </p:spTree>
    <p:extLst>
      <p:ext uri="{BB962C8B-B14F-4D97-AF65-F5344CB8AC3E}">
        <p14:creationId xmlns:p14="http://schemas.microsoft.com/office/powerpoint/2010/main" val="289720103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810883"/>
            <a:ext cx="1971675" cy="536608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8650" y="810883"/>
            <a:ext cx="5762625" cy="5366079"/>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22B2322-AA49-4E44-89E8-8F259D5E65DE}" type="slidenum">
              <a:rPr lang="en-US" smtClean="0"/>
              <a:t>‹#›</a:t>
            </a:fld>
            <a:endParaRPr lang="en-US"/>
          </a:p>
        </p:txBody>
      </p:sp>
    </p:spTree>
    <p:extLst>
      <p:ext uri="{BB962C8B-B14F-4D97-AF65-F5344CB8AC3E}">
        <p14:creationId xmlns:p14="http://schemas.microsoft.com/office/powerpoint/2010/main" val="10501508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22B2322-AA49-4E44-89E8-8F259D5E65DE}" type="slidenum">
              <a:rPr lang="en-US" smtClean="0"/>
              <a:t>‹#›</a:t>
            </a:fld>
            <a:endParaRPr lang="en-US"/>
          </a:p>
        </p:txBody>
      </p:sp>
    </p:spTree>
    <p:extLst>
      <p:ext uri="{BB962C8B-B14F-4D97-AF65-F5344CB8AC3E}">
        <p14:creationId xmlns:p14="http://schemas.microsoft.com/office/powerpoint/2010/main" val="21049376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22B2322-AA49-4E44-89E8-8F259D5E65DE}" type="slidenum">
              <a:rPr lang="en-US" smtClean="0"/>
              <a:t>‹#›</a:t>
            </a:fld>
            <a:endParaRPr lang="en-US"/>
          </a:p>
        </p:txBody>
      </p:sp>
    </p:spTree>
    <p:extLst>
      <p:ext uri="{BB962C8B-B14F-4D97-AF65-F5344CB8AC3E}">
        <p14:creationId xmlns:p14="http://schemas.microsoft.com/office/powerpoint/2010/main" val="21350865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22B2322-AA49-4E44-89E8-8F259D5E65DE}" type="slidenum">
              <a:rPr lang="en-US" smtClean="0"/>
              <a:t>‹#›</a:t>
            </a:fld>
            <a:endParaRPr lang="en-US"/>
          </a:p>
        </p:txBody>
      </p:sp>
    </p:spTree>
    <p:extLst>
      <p:ext uri="{BB962C8B-B14F-4D97-AF65-F5344CB8AC3E}">
        <p14:creationId xmlns:p14="http://schemas.microsoft.com/office/powerpoint/2010/main" val="34403231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0" y="1825625"/>
            <a:ext cx="386715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825625"/>
            <a:ext cx="386715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lvl1pPr>
              <a:defRPr>
                <a:latin typeface="Lato" panose="020F0502020204030203" pitchFamily="34" charset="0"/>
              </a:defRPr>
            </a:lvl1pPr>
          </a:lstStyle>
          <a:p>
            <a:endParaRPr lang="en-US"/>
          </a:p>
        </p:txBody>
      </p:sp>
      <p:sp>
        <p:nvSpPr>
          <p:cNvPr id="7" name="Slide Number Placeholder 6"/>
          <p:cNvSpPr>
            <a:spLocks noGrp="1"/>
          </p:cNvSpPr>
          <p:nvPr>
            <p:ph type="sldNum" sz="quarter" idx="12"/>
          </p:nvPr>
        </p:nvSpPr>
        <p:spPr/>
        <p:txBody>
          <a:bodyPr/>
          <a:lstStyle>
            <a:lvl1pPr>
              <a:defRPr>
                <a:latin typeface="Lato" panose="020F0502020204030203" pitchFamily="34" charset="0"/>
              </a:defRPr>
            </a:lvl1pPr>
          </a:lstStyle>
          <a:p>
            <a:fld id="{D22B2322-AA49-4E44-89E8-8F259D5E65DE}" type="slidenum">
              <a:rPr lang="en-US" smtClean="0"/>
              <a:pPr/>
              <a:t>‹#›</a:t>
            </a:fld>
            <a:endParaRPr lang="en-US"/>
          </a:p>
        </p:txBody>
      </p:sp>
    </p:spTree>
    <p:extLst>
      <p:ext uri="{BB962C8B-B14F-4D97-AF65-F5344CB8AC3E}">
        <p14:creationId xmlns:p14="http://schemas.microsoft.com/office/powerpoint/2010/main" val="28863337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22B2322-AA49-4E44-89E8-8F259D5E65DE}" type="slidenum">
              <a:rPr lang="en-US" smtClean="0"/>
              <a:t>‹#›</a:t>
            </a:fld>
            <a:endParaRPr lang="en-US"/>
          </a:p>
        </p:txBody>
      </p:sp>
    </p:spTree>
    <p:extLst>
      <p:ext uri="{BB962C8B-B14F-4D97-AF65-F5344CB8AC3E}">
        <p14:creationId xmlns:p14="http://schemas.microsoft.com/office/powerpoint/2010/main" val="40443374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22B2322-AA49-4E44-89E8-8F259D5E65DE}" type="slidenum">
              <a:rPr lang="en-US" smtClean="0"/>
              <a:t>‹#›</a:t>
            </a:fld>
            <a:endParaRPr lang="en-US"/>
          </a:p>
        </p:txBody>
      </p:sp>
    </p:spTree>
    <p:extLst>
      <p:ext uri="{BB962C8B-B14F-4D97-AF65-F5344CB8AC3E}">
        <p14:creationId xmlns:p14="http://schemas.microsoft.com/office/powerpoint/2010/main" val="24699040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22B2322-AA49-4E44-89E8-8F259D5E65DE}" type="slidenum">
              <a:rPr lang="en-US" smtClean="0"/>
              <a:t>‹#›</a:t>
            </a:fld>
            <a:endParaRPr lang="en-US"/>
          </a:p>
        </p:txBody>
      </p:sp>
    </p:spTree>
    <p:extLst>
      <p:ext uri="{BB962C8B-B14F-4D97-AF65-F5344CB8AC3E}">
        <p14:creationId xmlns:p14="http://schemas.microsoft.com/office/powerpoint/2010/main" val="33783213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810882"/>
            <a:ext cx="2949575" cy="1647646"/>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788" y="1130060"/>
            <a:ext cx="4629150" cy="473099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8" y="2458528"/>
            <a:ext cx="2949575" cy="3410460"/>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22B2322-AA49-4E44-89E8-8F259D5E65DE}" type="slidenum">
              <a:rPr lang="en-US" smtClean="0"/>
              <a:t>‹#›</a:t>
            </a:fld>
            <a:endParaRPr lang="en-US"/>
          </a:p>
        </p:txBody>
      </p:sp>
    </p:spTree>
    <p:extLst>
      <p:ext uri="{BB962C8B-B14F-4D97-AF65-F5344CB8AC3E}">
        <p14:creationId xmlns:p14="http://schemas.microsoft.com/office/powerpoint/2010/main" val="210336868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13" Type="http://schemas.openxmlformats.org/officeDocument/2006/relationships/image" Target="../media/image2.jpg"/><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 Id="rId14" Type="http://schemas.openxmlformats.org/officeDocument/2006/relationships/image" Target="../media/image3.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4EE717-701A-400E-BB57-CD42056B53B4}" type="datetime1">
              <a:rPr lang="en-US" smtClean="0"/>
              <a:t>3/18/2022</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A1A5EF4-B6CD-4B89-BAFD-D95703A0F55D}" type="slidenum">
              <a:rPr lang="en-US" smtClean="0"/>
              <a:t>‹#›</a:t>
            </a:fld>
            <a:endParaRPr lang="en-US"/>
          </a:p>
        </p:txBody>
      </p:sp>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113880074"/>
      </p:ext>
    </p:extLst>
  </p:cSld>
  <p:clrMap bg1="lt1" tx1="dk1" bg2="lt2" tx2="dk2" accent1="accent1" accent2="accent2" accent3="accent3" accent4="accent4" accent5="accent5" accent6="accent6" hlink="hlink" folHlink="folHlink"/>
  <p:sldLayoutIdLst>
    <p:sldLayoutId id="2147483661" r:id="rId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804672"/>
            <a:ext cx="7886700" cy="72220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28650" y="1526875"/>
            <a:ext cx="7886700" cy="465008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900">
                <a:solidFill>
                  <a:schemeClr val="tx1">
                    <a:tint val="75000"/>
                  </a:schemeClr>
                </a:solidFill>
                <a:latin typeface="Lato Light" panose="020F0302020204030203" pitchFamily="34" charset="0"/>
              </a:defRPr>
            </a:lvl1pPr>
          </a:lstStyle>
          <a:p>
            <a:endParaRPr lang="en-US"/>
          </a:p>
        </p:txBody>
      </p:sp>
      <p:sp>
        <p:nvSpPr>
          <p:cNvPr id="6" name="Slide Number Placeholder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900">
                <a:solidFill>
                  <a:schemeClr val="tx1"/>
                </a:solidFill>
                <a:latin typeface="Lato Light" panose="020F0302020204030203" pitchFamily="34" charset="0"/>
              </a:defRPr>
            </a:lvl1pPr>
          </a:lstStyle>
          <a:p>
            <a:fld id="{D22B2322-AA49-4E44-89E8-8F259D5E65DE}" type="slidenum">
              <a:rPr lang="en-US" smtClean="0"/>
              <a:pPr/>
              <a:t>‹#›</a:t>
            </a:fld>
            <a:endParaRPr lang="en-US"/>
          </a:p>
        </p:txBody>
      </p:sp>
      <p:pic>
        <p:nvPicPr>
          <p:cNvPr id="7" name="Picture 6"/>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1" y="-1"/>
            <a:ext cx="9144002" cy="822960"/>
          </a:xfrm>
          <a:prstGeom prst="rect">
            <a:avLst/>
          </a:prstGeom>
        </p:spPr>
      </p:pic>
      <p:pic>
        <p:nvPicPr>
          <p:cNvPr id="8" name="Picture 7"/>
          <p:cNvPicPr>
            <a:picLocks noChangeAspect="1"/>
          </p:cNvPicPr>
          <p:nvPr userDrawn="1"/>
        </p:nvPicPr>
        <p:blipFill>
          <a:blip r:embed="rId14">
            <a:clrChange>
              <a:clrFrom>
                <a:srgbClr val="FFFEFD"/>
              </a:clrFrom>
              <a:clrTo>
                <a:srgbClr val="FFFEFD">
                  <a:alpha val="0"/>
                </a:srgbClr>
              </a:clrTo>
            </a:clrChange>
            <a:extLst>
              <a:ext uri="{28A0092B-C50C-407E-A947-70E740481C1C}">
                <a14:useLocalDpi xmlns:a14="http://schemas.microsoft.com/office/drawing/2010/main" val="0"/>
              </a:ext>
            </a:extLst>
          </a:blip>
          <a:stretch>
            <a:fillRect/>
          </a:stretch>
        </p:blipFill>
        <p:spPr>
          <a:xfrm>
            <a:off x="602772" y="6427340"/>
            <a:ext cx="1865460" cy="223144"/>
          </a:xfrm>
          <a:prstGeom prst="rect">
            <a:avLst/>
          </a:prstGeom>
        </p:spPr>
      </p:pic>
    </p:spTree>
    <p:extLst>
      <p:ext uri="{BB962C8B-B14F-4D97-AF65-F5344CB8AC3E}">
        <p14:creationId xmlns:p14="http://schemas.microsoft.com/office/powerpoint/2010/main" val="291858010"/>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Lst>
  <p:hf hdr="0" ftr="0" dt="0"/>
  <p:txStyles>
    <p:titleStyle>
      <a:lvl1pPr algn="l" defTabSz="914400" rtl="0" eaLnBrk="1" latinLnBrk="0" hangingPunct="1">
        <a:lnSpc>
          <a:spcPct val="90000"/>
        </a:lnSpc>
        <a:spcBef>
          <a:spcPct val="0"/>
        </a:spcBef>
        <a:buNone/>
        <a:defRPr sz="2000" kern="1200">
          <a:solidFill>
            <a:schemeClr val="tx1"/>
          </a:solidFill>
          <a:latin typeface="Lato Black" panose="020F0A02020204030203"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200" kern="1200">
          <a:solidFill>
            <a:schemeClr val="tx1"/>
          </a:solidFill>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hyperlink" Target="http://www.publicdomainpictures.net/view-image.php?image=18362&amp;picture=piles-of-money"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hyperlink" Target="http://www.fnb-online.com/Learn" TargetMode="Externa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0" y="3054350"/>
            <a:ext cx="6627304" cy="1301750"/>
          </a:xfrm>
        </p:spPr>
        <p:txBody>
          <a:bodyPr/>
          <a:lstStyle/>
          <a:p>
            <a:r>
              <a:rPr lang="en-US" dirty="0">
                <a:solidFill>
                  <a:schemeClr val="bg1"/>
                </a:solidFill>
                <a:latin typeface="Lato Black" panose="020F0A02020204030203" pitchFamily="34" charset="0"/>
              </a:rPr>
              <a:t>Saving &amp; Budgeting</a:t>
            </a:r>
          </a:p>
        </p:txBody>
      </p:sp>
    </p:spTree>
    <p:extLst>
      <p:ext uri="{BB962C8B-B14F-4D97-AF65-F5344CB8AC3E}">
        <p14:creationId xmlns:p14="http://schemas.microsoft.com/office/powerpoint/2010/main" val="15421857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2892" y="922555"/>
            <a:ext cx="7886700" cy="722203"/>
          </a:xfrm>
        </p:spPr>
        <p:txBody>
          <a:bodyPr>
            <a:normAutofit/>
          </a:bodyPr>
          <a:lstStyle/>
          <a:p>
            <a:r>
              <a:rPr lang="en-US" sz="2800" b="1" dirty="0">
                <a:solidFill>
                  <a:srgbClr val="66789C"/>
                </a:solidFill>
              </a:rPr>
              <a:t>Income</a:t>
            </a:r>
            <a:r>
              <a:rPr lang="en-US" sz="2400" b="1" dirty="0">
                <a:solidFill>
                  <a:srgbClr val="66789C"/>
                </a:solidFill>
              </a:rPr>
              <a:t> </a:t>
            </a:r>
            <a:r>
              <a:rPr lang="en-US" sz="2800" b="1" dirty="0">
                <a:solidFill>
                  <a:srgbClr val="66789C"/>
                </a:solidFill>
              </a:rPr>
              <a:t>Summary</a:t>
            </a:r>
            <a:endParaRPr lang="en-US" sz="2400" b="1" dirty="0">
              <a:solidFill>
                <a:srgbClr val="66789C"/>
              </a:solidFill>
            </a:endParaRPr>
          </a:p>
        </p:txBody>
      </p:sp>
      <p:sp>
        <p:nvSpPr>
          <p:cNvPr id="3" name="Content Placeholder 2"/>
          <p:cNvSpPr>
            <a:spLocks noGrp="1"/>
          </p:cNvSpPr>
          <p:nvPr>
            <p:ph idx="1"/>
          </p:nvPr>
        </p:nvSpPr>
        <p:spPr>
          <a:xfrm>
            <a:off x="503339" y="1644758"/>
            <a:ext cx="8012011" cy="3397463"/>
          </a:xfrm>
        </p:spPr>
        <p:txBody>
          <a:bodyPr>
            <a:normAutofit/>
          </a:bodyPr>
          <a:lstStyle/>
          <a:p>
            <a:pPr>
              <a:spcBef>
                <a:spcPts val="600"/>
              </a:spcBef>
              <a:spcAft>
                <a:spcPts val="600"/>
              </a:spcAft>
            </a:pPr>
            <a:r>
              <a:rPr lang="en-US" sz="1800" dirty="0">
                <a:latin typeface="Helvetica LT Std" panose="020B0504020202020204" pitchFamily="34" charset="0"/>
              </a:rPr>
              <a:t>Your $40,000 gross annual salary is </a:t>
            </a:r>
            <a:r>
              <a:rPr lang="en-US" sz="1800">
                <a:latin typeface="Helvetica LT Std" panose="020B0504020202020204" pitchFamily="34" charset="0"/>
              </a:rPr>
              <a:t>“pre-tax.” </a:t>
            </a:r>
            <a:r>
              <a:rPr lang="en-US" sz="1800" dirty="0">
                <a:latin typeface="Helvetica LT Std" panose="020B0504020202020204" pitchFamily="34" charset="0"/>
              </a:rPr>
              <a:t>In other words, this is before any </a:t>
            </a:r>
            <a:r>
              <a:rPr lang="en-US" sz="1800" i="1" dirty="0">
                <a:latin typeface="Helvetica LT Std" panose="020B0504020202020204" pitchFamily="34" charset="0"/>
              </a:rPr>
              <a:t>deductions</a:t>
            </a:r>
            <a:r>
              <a:rPr lang="en-US" sz="1800" dirty="0">
                <a:latin typeface="Helvetica LT Std" panose="020B0504020202020204" pitchFamily="34" charset="0"/>
              </a:rPr>
              <a:t> come out of your paycheck for state, federal and local taxes.</a:t>
            </a:r>
          </a:p>
          <a:p>
            <a:pPr>
              <a:spcBef>
                <a:spcPts val="600"/>
              </a:spcBef>
              <a:spcAft>
                <a:spcPts val="600"/>
              </a:spcAft>
            </a:pPr>
            <a:r>
              <a:rPr lang="en-US" sz="1800" dirty="0">
                <a:latin typeface="Helvetica LT Std" panose="020B0504020202020204" pitchFamily="34" charset="0"/>
              </a:rPr>
              <a:t>Additional deductions might include items such as social security, health insurance, Medicare tax, 401K contributions, etc.</a:t>
            </a:r>
          </a:p>
          <a:p>
            <a:pPr>
              <a:spcBef>
                <a:spcPts val="600"/>
              </a:spcBef>
              <a:spcAft>
                <a:spcPts val="600"/>
              </a:spcAft>
            </a:pPr>
            <a:r>
              <a:rPr lang="en-US" sz="1800" dirty="0">
                <a:latin typeface="Helvetica LT Std" panose="020B0504020202020204" pitchFamily="34" charset="0"/>
              </a:rPr>
              <a:t>Assuming you get paid twice a month or 24 times per calendar year, the $40,000 is divided over 24 paychecks equaling about $1,667 pre-tax; once all your deductions are made you will net or “take home” about 75% of your gross pay or $1,250 per paycheck.</a:t>
            </a:r>
          </a:p>
          <a:p>
            <a:pPr>
              <a:spcBef>
                <a:spcPts val="600"/>
              </a:spcBef>
              <a:spcAft>
                <a:spcPts val="600"/>
              </a:spcAft>
            </a:pPr>
            <a:r>
              <a:rPr lang="en-US" sz="1800" dirty="0">
                <a:latin typeface="Helvetica LT Std" panose="020B0504020202020204" pitchFamily="34" charset="0"/>
              </a:rPr>
              <a:t>Your total </a:t>
            </a:r>
            <a:r>
              <a:rPr lang="en-US" sz="1800" b="1" u="sng" dirty="0">
                <a:latin typeface="Helvetica LT Std" panose="020B0504020202020204" pitchFamily="34" charset="0"/>
              </a:rPr>
              <a:t>monthly</a:t>
            </a:r>
            <a:r>
              <a:rPr lang="en-US" sz="1800" dirty="0">
                <a:latin typeface="Helvetica LT Std" panose="020B0504020202020204" pitchFamily="34" charset="0"/>
              </a:rPr>
              <a:t> “take home” pay will be $1,250 x 2 or </a:t>
            </a:r>
            <a:r>
              <a:rPr lang="en-US" sz="1800" b="1" dirty="0">
                <a:latin typeface="Helvetica LT Std" panose="020B0504020202020204" pitchFamily="34" charset="0"/>
              </a:rPr>
              <a:t>$2,500 </a:t>
            </a:r>
          </a:p>
          <a:p>
            <a:pPr marL="0" indent="0">
              <a:buNone/>
            </a:pPr>
            <a:endParaRPr lang="en-US" sz="1800" dirty="0">
              <a:latin typeface="Helvetica LT Std" panose="020B0504020202020204" pitchFamily="34" charset="0"/>
            </a:endParaRPr>
          </a:p>
        </p:txBody>
      </p:sp>
      <p:sp>
        <p:nvSpPr>
          <p:cNvPr id="4" name="Slide Number Placeholder 3"/>
          <p:cNvSpPr>
            <a:spLocks noGrp="1"/>
          </p:cNvSpPr>
          <p:nvPr>
            <p:ph type="sldNum" sz="quarter" idx="12"/>
          </p:nvPr>
        </p:nvSpPr>
        <p:spPr>
          <a:xfrm>
            <a:off x="8162488" y="6294044"/>
            <a:ext cx="352862" cy="513622"/>
          </a:xfrm>
        </p:spPr>
        <p:txBody>
          <a:bodyPr/>
          <a:lstStyle/>
          <a:p>
            <a:fld id="{D22B2322-AA49-4E44-89E8-8F259D5E65DE}" type="slidenum">
              <a:rPr lang="en-US" smtClean="0"/>
              <a:t>10</a:t>
            </a:fld>
            <a:endParaRPr lang="en-US"/>
          </a:p>
        </p:txBody>
      </p:sp>
      <p:sp>
        <p:nvSpPr>
          <p:cNvPr id="5" name="Subtitle 2"/>
          <p:cNvSpPr txBox="1">
            <a:spLocks/>
          </p:cNvSpPr>
          <p:nvPr/>
        </p:nvSpPr>
        <p:spPr>
          <a:xfrm>
            <a:off x="245853" y="267929"/>
            <a:ext cx="4973129" cy="534328"/>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600">
                <a:solidFill>
                  <a:schemeClr val="bg1"/>
                </a:solidFill>
                <a:latin typeface="Lato" panose="020F0502020204030203" pitchFamily="34" charset="0"/>
              </a:rPr>
              <a:t>Saving &amp; Budgeting</a:t>
            </a:r>
          </a:p>
        </p:txBody>
      </p:sp>
      <p:pic>
        <p:nvPicPr>
          <p:cNvPr id="8" name="Picture 7" descr="A close up of a logo&#10;&#10;Description automatically generated">
            <a:extLst>
              <a:ext uri="{FF2B5EF4-FFF2-40B4-BE49-F238E27FC236}">
                <a16:creationId xmlns:a16="http://schemas.microsoft.com/office/drawing/2014/main" id="{95A1F671-D0D4-40DC-97E5-60CA5CA414CC}"/>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4562475" y="3424237"/>
            <a:ext cx="19050" cy="9525"/>
          </a:xfrm>
          <a:prstGeom prst="rect">
            <a:avLst/>
          </a:prstGeom>
        </p:spPr>
      </p:pic>
    </p:spTree>
    <p:extLst>
      <p:ext uri="{BB962C8B-B14F-4D97-AF65-F5344CB8AC3E}">
        <p14:creationId xmlns:p14="http://schemas.microsoft.com/office/powerpoint/2010/main" val="18161947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2618" y="886864"/>
            <a:ext cx="7886700" cy="722203"/>
          </a:xfrm>
        </p:spPr>
        <p:txBody>
          <a:bodyPr>
            <a:normAutofit/>
          </a:bodyPr>
          <a:lstStyle/>
          <a:p>
            <a:r>
              <a:rPr lang="en-US" sz="2800" b="1" dirty="0">
                <a:solidFill>
                  <a:srgbClr val="66789C"/>
                </a:solidFill>
              </a:rPr>
              <a:t>Expense Summary</a:t>
            </a:r>
          </a:p>
        </p:txBody>
      </p:sp>
      <p:sp>
        <p:nvSpPr>
          <p:cNvPr id="3" name="Content Placeholder 2"/>
          <p:cNvSpPr>
            <a:spLocks noGrp="1"/>
          </p:cNvSpPr>
          <p:nvPr>
            <p:ph idx="1"/>
          </p:nvPr>
        </p:nvSpPr>
        <p:spPr>
          <a:xfrm>
            <a:off x="402618" y="1609067"/>
            <a:ext cx="7886700" cy="4526453"/>
          </a:xfrm>
        </p:spPr>
        <p:txBody>
          <a:bodyPr vert="horz" lIns="91440" tIns="45720" rIns="91440" bIns="45720" rtlCol="0" anchor="t">
            <a:normAutofit fontScale="92500" lnSpcReduction="20000"/>
          </a:bodyPr>
          <a:lstStyle/>
          <a:p>
            <a:pPr marL="0" indent="0">
              <a:spcBef>
                <a:spcPts val="600"/>
              </a:spcBef>
              <a:spcAft>
                <a:spcPts val="1200"/>
              </a:spcAft>
              <a:buNone/>
            </a:pPr>
            <a:r>
              <a:rPr lang="en-US" sz="1900" dirty="0">
                <a:latin typeface="Helvetica LT Std" panose="020B0504020202020204" pitchFamily="34" charset="0"/>
              </a:rPr>
              <a:t>Now that we have a good understanding of your income, let’s breakdown what your monthly expenses might look like.</a:t>
            </a:r>
          </a:p>
          <a:p>
            <a:r>
              <a:rPr lang="en-US" sz="1900" dirty="0">
                <a:latin typeface="Helvetica LT Std" panose="020B0504020202020204" pitchFamily="34" charset="0"/>
              </a:rPr>
              <a:t>Car payment &amp; insurance…$300</a:t>
            </a:r>
          </a:p>
          <a:p>
            <a:r>
              <a:rPr lang="en-US" sz="1900" dirty="0">
                <a:latin typeface="Helvetica LT Std" panose="020B0504020202020204" pitchFamily="34" charset="0"/>
              </a:rPr>
              <a:t>Fuel expense…$125</a:t>
            </a:r>
          </a:p>
          <a:p>
            <a:r>
              <a:rPr lang="en-US" sz="1900" dirty="0">
                <a:latin typeface="Helvetica LT Std" panose="020B0504020202020204" pitchFamily="34" charset="0"/>
              </a:rPr>
              <a:t>General car maintenance…$100</a:t>
            </a:r>
          </a:p>
          <a:p>
            <a:r>
              <a:rPr lang="en-US" sz="1900" dirty="0">
                <a:latin typeface="Helvetica LT Std" panose="020B0504020202020204" pitchFamily="34" charset="0"/>
              </a:rPr>
              <a:t>Apartment rent…$700</a:t>
            </a:r>
          </a:p>
          <a:p>
            <a:r>
              <a:rPr lang="en-US" sz="1900" dirty="0">
                <a:latin typeface="Helvetica LT Std" panose="020B0504020202020204" pitchFamily="34" charset="0"/>
              </a:rPr>
              <a:t>Utility payments (heating, cooling, water, sewage, electric, etc.)…$150</a:t>
            </a:r>
          </a:p>
          <a:p>
            <a:r>
              <a:rPr lang="en-US" sz="1900" dirty="0">
                <a:latin typeface="Helvetica LT Std" panose="020B0504020202020204" pitchFamily="34" charset="0"/>
              </a:rPr>
              <a:t>Cable TV and Internet…$75</a:t>
            </a:r>
          </a:p>
          <a:p>
            <a:r>
              <a:rPr lang="en-US" sz="1900" dirty="0">
                <a:latin typeface="Helvetica LT Std" panose="020B0504020202020204" pitchFamily="34" charset="0"/>
              </a:rPr>
              <a:t>Cell phone...$100</a:t>
            </a:r>
          </a:p>
          <a:p>
            <a:r>
              <a:rPr lang="en-US" sz="1900" dirty="0">
                <a:latin typeface="Helvetica LT Std" panose="020B0504020202020204" pitchFamily="34" charset="0"/>
              </a:rPr>
              <a:t>Food/Groceries…$200</a:t>
            </a:r>
          </a:p>
          <a:p>
            <a:r>
              <a:rPr lang="en-US" sz="1900" dirty="0">
                <a:latin typeface="Helvetica LT Std" panose="020B0504020202020204" pitchFamily="34" charset="0"/>
              </a:rPr>
              <a:t>Entertainment…$150</a:t>
            </a:r>
          </a:p>
          <a:p>
            <a:r>
              <a:rPr lang="en-US" sz="1900" dirty="0">
                <a:latin typeface="Helvetica LT Std" panose="020B0504020202020204" pitchFamily="34" charset="0"/>
              </a:rPr>
              <a:t>Clothing, miscellaneous…$100</a:t>
            </a:r>
          </a:p>
          <a:p>
            <a:pPr marL="0" indent="0">
              <a:buNone/>
            </a:pPr>
            <a:endParaRPr lang="en-US" sz="1900" dirty="0">
              <a:latin typeface="Helvetica LT Std" panose="020B0504020202020204" pitchFamily="34" charset="0"/>
            </a:endParaRPr>
          </a:p>
          <a:p>
            <a:pPr marL="0" indent="0">
              <a:buNone/>
            </a:pPr>
            <a:r>
              <a:rPr lang="en-US" sz="1900" dirty="0">
                <a:latin typeface="Helvetica LT Std" panose="020B0504020202020204" pitchFamily="34" charset="0"/>
              </a:rPr>
              <a:t>Total monthly expenses - </a:t>
            </a:r>
            <a:r>
              <a:rPr lang="en-US" sz="1900" b="1" dirty="0">
                <a:solidFill>
                  <a:srgbClr val="B30638"/>
                </a:solidFill>
                <a:latin typeface="Helvetica LT Std" panose="020B0504020202020204" pitchFamily="34" charset="0"/>
              </a:rPr>
              <a:t>$2,000</a:t>
            </a:r>
          </a:p>
          <a:p>
            <a:pPr marL="0" indent="0">
              <a:buNone/>
            </a:pPr>
            <a:endParaRPr lang="en-US" sz="1600" dirty="0"/>
          </a:p>
          <a:p>
            <a:endParaRPr lang="en-US" sz="1600" dirty="0"/>
          </a:p>
          <a:p>
            <a:pPr marL="0" indent="0">
              <a:buNone/>
            </a:pPr>
            <a:endParaRPr lang="en-US" sz="1600" dirty="0"/>
          </a:p>
        </p:txBody>
      </p:sp>
      <p:sp>
        <p:nvSpPr>
          <p:cNvPr id="4" name="Slide Number Placeholder 3"/>
          <p:cNvSpPr>
            <a:spLocks noGrp="1"/>
          </p:cNvSpPr>
          <p:nvPr>
            <p:ph type="sldNum" sz="quarter" idx="12"/>
          </p:nvPr>
        </p:nvSpPr>
        <p:spPr/>
        <p:txBody>
          <a:bodyPr/>
          <a:lstStyle/>
          <a:p>
            <a:fld id="{D22B2322-AA49-4E44-89E8-8F259D5E65DE}" type="slidenum">
              <a:rPr lang="en-US" smtClean="0"/>
              <a:t>11</a:t>
            </a:fld>
            <a:endParaRPr lang="en-US"/>
          </a:p>
        </p:txBody>
      </p:sp>
      <p:sp>
        <p:nvSpPr>
          <p:cNvPr id="5" name="Subtitle 2"/>
          <p:cNvSpPr txBox="1">
            <a:spLocks/>
          </p:cNvSpPr>
          <p:nvPr/>
        </p:nvSpPr>
        <p:spPr>
          <a:xfrm>
            <a:off x="245853" y="267929"/>
            <a:ext cx="4973129" cy="534328"/>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600">
                <a:solidFill>
                  <a:schemeClr val="bg1"/>
                </a:solidFill>
                <a:latin typeface="Lato" panose="020F0502020204030203" pitchFamily="34" charset="0"/>
              </a:rPr>
              <a:t>Saving &amp; Budgeting</a:t>
            </a:r>
          </a:p>
        </p:txBody>
      </p:sp>
    </p:spTree>
    <p:extLst>
      <p:ext uri="{BB962C8B-B14F-4D97-AF65-F5344CB8AC3E}">
        <p14:creationId xmlns:p14="http://schemas.microsoft.com/office/powerpoint/2010/main" val="29614796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 calcmode="lin" valueType="num">
                                      <p:cBhvr additive="base">
                                        <p:cTn id="3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3">
                                            <p:txEl>
                                              <p:pRg st="7" end="7"/>
                                            </p:txEl>
                                          </p:spTgt>
                                        </p:tgtEl>
                                        <p:attrNameLst>
                                          <p:attrName>style.visibility</p:attrName>
                                        </p:attrNameLst>
                                      </p:cBhvr>
                                      <p:to>
                                        <p:strVal val="visible"/>
                                      </p:to>
                                    </p:set>
                                    <p:anim calcmode="lin" valueType="num">
                                      <p:cBhvr additive="base">
                                        <p:cTn id="43"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3">
                                            <p:txEl>
                                              <p:pRg st="8" end="8"/>
                                            </p:txEl>
                                          </p:spTgt>
                                        </p:tgtEl>
                                        <p:attrNameLst>
                                          <p:attrName>style.visibility</p:attrName>
                                        </p:attrNameLst>
                                      </p:cBhvr>
                                      <p:to>
                                        <p:strVal val="visible"/>
                                      </p:to>
                                    </p:set>
                                    <p:anim calcmode="lin" valueType="num">
                                      <p:cBhvr additive="base">
                                        <p:cTn id="49"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3">
                                            <p:txEl>
                                              <p:pRg st="9" end="9"/>
                                            </p:txEl>
                                          </p:spTgt>
                                        </p:tgtEl>
                                        <p:attrNameLst>
                                          <p:attrName>style.visibility</p:attrName>
                                        </p:attrNameLst>
                                      </p:cBhvr>
                                      <p:to>
                                        <p:strVal val="visible"/>
                                      </p:to>
                                    </p:set>
                                    <p:anim calcmode="lin" valueType="num">
                                      <p:cBhvr additive="base">
                                        <p:cTn id="55"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3">
                                            <p:txEl>
                                              <p:pRg st="10" end="10"/>
                                            </p:txEl>
                                          </p:spTgt>
                                        </p:tgtEl>
                                        <p:attrNameLst>
                                          <p:attrName>style.visibility</p:attrName>
                                        </p:attrNameLst>
                                      </p:cBhvr>
                                      <p:to>
                                        <p:strVal val="visible"/>
                                      </p:to>
                                    </p:set>
                                    <p:anim calcmode="lin" valueType="num">
                                      <p:cBhvr additive="base">
                                        <p:cTn id="61"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2" presetClass="entr" presetSubtype="4" fill="hold" nodeType="clickEffect">
                                  <p:stCondLst>
                                    <p:cond delay="0"/>
                                  </p:stCondLst>
                                  <p:childTnLst>
                                    <p:set>
                                      <p:cBhvr>
                                        <p:cTn id="66" dur="1" fill="hold">
                                          <p:stCondLst>
                                            <p:cond delay="0"/>
                                          </p:stCondLst>
                                        </p:cTn>
                                        <p:tgtEl>
                                          <p:spTgt spid="3">
                                            <p:txEl>
                                              <p:pRg st="12" end="12"/>
                                            </p:txEl>
                                          </p:spTgt>
                                        </p:tgtEl>
                                        <p:attrNameLst>
                                          <p:attrName>style.visibility</p:attrName>
                                        </p:attrNameLst>
                                      </p:cBhvr>
                                      <p:to>
                                        <p:strVal val="visible"/>
                                      </p:to>
                                    </p:set>
                                    <p:animEffect transition="in" filter="wipe(down)">
                                      <p:cBhvr>
                                        <p:cTn id="67" dur="500"/>
                                        <p:tgtEl>
                                          <p:spTgt spid="3">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3715" y="963643"/>
            <a:ext cx="7886700" cy="722203"/>
          </a:xfrm>
        </p:spPr>
        <p:txBody>
          <a:bodyPr>
            <a:normAutofit/>
          </a:bodyPr>
          <a:lstStyle/>
          <a:p>
            <a:r>
              <a:rPr lang="en-US" sz="2800" b="1" dirty="0">
                <a:solidFill>
                  <a:srgbClr val="66789C"/>
                </a:solidFill>
              </a:rPr>
              <a:t>Discussion Topics…</a:t>
            </a:r>
          </a:p>
        </p:txBody>
      </p:sp>
      <p:sp>
        <p:nvSpPr>
          <p:cNvPr id="3" name="Content Placeholder 2"/>
          <p:cNvSpPr>
            <a:spLocks noGrp="1"/>
          </p:cNvSpPr>
          <p:nvPr>
            <p:ph idx="1"/>
          </p:nvPr>
        </p:nvSpPr>
        <p:spPr>
          <a:xfrm>
            <a:off x="443715" y="1685846"/>
            <a:ext cx="7886700" cy="3313573"/>
          </a:xfrm>
        </p:spPr>
        <p:txBody>
          <a:bodyPr>
            <a:noAutofit/>
          </a:bodyPr>
          <a:lstStyle/>
          <a:p>
            <a:pPr>
              <a:lnSpc>
                <a:spcPct val="120000"/>
              </a:lnSpc>
            </a:pPr>
            <a:r>
              <a:rPr lang="en-US" sz="1800" dirty="0">
                <a:latin typeface="Helvetica LT Std" panose="020B0504020202020204" pitchFamily="34" charset="0"/>
              </a:rPr>
              <a:t>In this exercise, your income was $500 more than your expenses – this is potentially your </a:t>
            </a:r>
            <a:r>
              <a:rPr lang="en-US" sz="1800" b="1" i="1" dirty="0">
                <a:solidFill>
                  <a:srgbClr val="B30638"/>
                </a:solidFill>
                <a:latin typeface="Helvetica LT Std" panose="020B0504020202020204" pitchFamily="34" charset="0"/>
              </a:rPr>
              <a:t>monthly savings.</a:t>
            </a:r>
          </a:p>
          <a:p>
            <a:pPr>
              <a:lnSpc>
                <a:spcPct val="120000"/>
              </a:lnSpc>
            </a:pPr>
            <a:r>
              <a:rPr lang="en-US" sz="1800" dirty="0">
                <a:latin typeface="Helvetica LT Std" panose="020B0504020202020204" pitchFamily="34" charset="0"/>
              </a:rPr>
              <a:t>How many of you expected it to be more than $500 based on having an annual salary of $40,000? </a:t>
            </a:r>
          </a:p>
          <a:p>
            <a:pPr>
              <a:lnSpc>
                <a:spcPct val="120000"/>
              </a:lnSpc>
            </a:pPr>
            <a:r>
              <a:rPr lang="en-US" sz="1800" dirty="0">
                <a:latin typeface="Helvetica LT Std" panose="020B0504020202020204" pitchFamily="34" charset="0"/>
              </a:rPr>
              <a:t>What things could you do to increase your monthly savings? </a:t>
            </a:r>
          </a:p>
          <a:p>
            <a:pPr lvl="1">
              <a:lnSpc>
                <a:spcPct val="120000"/>
              </a:lnSpc>
            </a:pPr>
            <a:r>
              <a:rPr lang="en-US" sz="1800" dirty="0">
                <a:latin typeface="Helvetica LT Std" panose="020B0504020202020204" pitchFamily="34" charset="0"/>
              </a:rPr>
              <a:t>Income changes?</a:t>
            </a:r>
          </a:p>
          <a:p>
            <a:pPr lvl="1">
              <a:lnSpc>
                <a:spcPct val="120000"/>
              </a:lnSpc>
            </a:pPr>
            <a:r>
              <a:rPr lang="en-US" sz="1800" dirty="0">
                <a:latin typeface="Helvetica LT Std" panose="020B0504020202020204" pitchFamily="34" charset="0"/>
              </a:rPr>
              <a:t>Expense changes?</a:t>
            </a:r>
          </a:p>
          <a:p>
            <a:pPr marL="0" indent="0">
              <a:buNone/>
            </a:pPr>
            <a:endParaRPr lang="en-US" sz="1600" dirty="0"/>
          </a:p>
        </p:txBody>
      </p:sp>
      <p:sp>
        <p:nvSpPr>
          <p:cNvPr id="4" name="Slide Number Placeholder 3"/>
          <p:cNvSpPr>
            <a:spLocks noGrp="1"/>
          </p:cNvSpPr>
          <p:nvPr>
            <p:ph type="sldNum" sz="quarter" idx="12"/>
          </p:nvPr>
        </p:nvSpPr>
        <p:spPr/>
        <p:txBody>
          <a:bodyPr/>
          <a:lstStyle/>
          <a:p>
            <a:fld id="{D22B2322-AA49-4E44-89E8-8F259D5E65DE}" type="slidenum">
              <a:rPr lang="en-US" smtClean="0"/>
              <a:t>12</a:t>
            </a:fld>
            <a:endParaRPr lang="en-US"/>
          </a:p>
        </p:txBody>
      </p:sp>
      <p:sp>
        <p:nvSpPr>
          <p:cNvPr id="5" name="Subtitle 2"/>
          <p:cNvSpPr txBox="1">
            <a:spLocks/>
          </p:cNvSpPr>
          <p:nvPr/>
        </p:nvSpPr>
        <p:spPr>
          <a:xfrm>
            <a:off x="245853" y="267929"/>
            <a:ext cx="4973129" cy="534328"/>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600">
                <a:solidFill>
                  <a:schemeClr val="bg1"/>
                </a:solidFill>
                <a:latin typeface="Lato" panose="020F0502020204030203" pitchFamily="34" charset="0"/>
              </a:rPr>
              <a:t>Saving &amp; Budgeting</a:t>
            </a:r>
          </a:p>
        </p:txBody>
      </p:sp>
    </p:spTree>
    <p:extLst>
      <p:ext uri="{BB962C8B-B14F-4D97-AF65-F5344CB8AC3E}">
        <p14:creationId xmlns:p14="http://schemas.microsoft.com/office/powerpoint/2010/main" val="42061025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2892" y="985643"/>
            <a:ext cx="7886700" cy="722203"/>
          </a:xfrm>
        </p:spPr>
        <p:txBody>
          <a:bodyPr>
            <a:normAutofit/>
          </a:bodyPr>
          <a:lstStyle/>
          <a:p>
            <a:r>
              <a:rPr lang="en-US" sz="2800" b="1" dirty="0">
                <a:solidFill>
                  <a:srgbClr val="66789C"/>
                </a:solidFill>
              </a:rPr>
              <a:t>Discussion Topics</a:t>
            </a:r>
          </a:p>
        </p:txBody>
      </p:sp>
      <p:sp>
        <p:nvSpPr>
          <p:cNvPr id="3" name="Content Placeholder 2"/>
          <p:cNvSpPr>
            <a:spLocks noGrp="1"/>
          </p:cNvSpPr>
          <p:nvPr>
            <p:ph idx="1"/>
          </p:nvPr>
        </p:nvSpPr>
        <p:spPr>
          <a:xfrm>
            <a:off x="412892" y="1707846"/>
            <a:ext cx="7886700" cy="3758189"/>
          </a:xfrm>
        </p:spPr>
        <p:txBody>
          <a:bodyPr>
            <a:noAutofit/>
          </a:bodyPr>
          <a:lstStyle/>
          <a:p>
            <a:pPr>
              <a:lnSpc>
                <a:spcPct val="120000"/>
              </a:lnSpc>
            </a:pPr>
            <a:r>
              <a:rPr lang="en-US" sz="1800" dirty="0">
                <a:latin typeface="Helvetica LT Std" panose="020B0504020202020204" pitchFamily="34" charset="0"/>
              </a:rPr>
              <a:t>How does this scenario change if…</a:t>
            </a:r>
          </a:p>
          <a:p>
            <a:pPr lvl="1">
              <a:lnSpc>
                <a:spcPct val="120000"/>
              </a:lnSpc>
            </a:pPr>
            <a:r>
              <a:rPr lang="en-US" sz="1800" dirty="0">
                <a:latin typeface="Helvetica LT Std" panose="020B0504020202020204" pitchFamily="34" charset="0"/>
              </a:rPr>
              <a:t>You are paying a college tuition bill each month?</a:t>
            </a:r>
          </a:p>
          <a:p>
            <a:pPr lvl="1">
              <a:lnSpc>
                <a:spcPct val="120000"/>
              </a:lnSpc>
            </a:pPr>
            <a:r>
              <a:rPr lang="en-US" sz="1800" dirty="0">
                <a:latin typeface="Helvetica LT Std" panose="020B0504020202020204" pitchFamily="34" charset="0"/>
              </a:rPr>
              <a:t>You are in a personal relationship?</a:t>
            </a:r>
          </a:p>
          <a:p>
            <a:pPr lvl="1">
              <a:lnSpc>
                <a:spcPct val="120000"/>
              </a:lnSpc>
            </a:pPr>
            <a:r>
              <a:rPr lang="en-US" sz="1800" dirty="0">
                <a:latin typeface="Helvetica LT Std" panose="020B0504020202020204" pitchFamily="34" charset="0"/>
              </a:rPr>
              <a:t>You buy a used car vs. a new car?</a:t>
            </a:r>
          </a:p>
          <a:p>
            <a:pPr lvl="1">
              <a:lnSpc>
                <a:spcPct val="120000"/>
              </a:lnSpc>
            </a:pPr>
            <a:r>
              <a:rPr lang="en-US" sz="1800" dirty="0">
                <a:latin typeface="Helvetica LT Std" panose="020B0504020202020204" pitchFamily="34" charset="0"/>
              </a:rPr>
              <a:t>You use public transportation to get to work each day?</a:t>
            </a:r>
          </a:p>
          <a:p>
            <a:pPr lvl="1">
              <a:lnSpc>
                <a:spcPct val="120000"/>
              </a:lnSpc>
            </a:pPr>
            <a:r>
              <a:rPr lang="en-US" sz="1800" dirty="0">
                <a:latin typeface="Helvetica LT Std" panose="020B0504020202020204" pitchFamily="34" charset="0"/>
              </a:rPr>
              <a:t>You had to pay for parking at your place of employment?</a:t>
            </a:r>
          </a:p>
          <a:p>
            <a:pPr lvl="1">
              <a:lnSpc>
                <a:spcPct val="120000"/>
              </a:lnSpc>
            </a:pPr>
            <a:r>
              <a:rPr lang="en-US" sz="1800" dirty="0">
                <a:latin typeface="Helvetica LT Std" panose="020B0504020202020204" pitchFamily="34" charset="0"/>
              </a:rPr>
              <a:t>You had unexpected medical bills to pay? </a:t>
            </a:r>
          </a:p>
          <a:p>
            <a:pPr>
              <a:lnSpc>
                <a:spcPct val="120000"/>
              </a:lnSpc>
            </a:pPr>
            <a:r>
              <a:rPr lang="en-US" sz="1800" i="1" dirty="0">
                <a:latin typeface="Helvetica LT Std" panose="020B0504020202020204" pitchFamily="34" charset="0"/>
              </a:rPr>
              <a:t>How important now is understanding your “needs vs. wants”?</a:t>
            </a:r>
          </a:p>
          <a:p>
            <a:pPr>
              <a:lnSpc>
                <a:spcPct val="120000"/>
              </a:lnSpc>
            </a:pPr>
            <a:r>
              <a:rPr lang="en-US" sz="1800" i="1" dirty="0">
                <a:latin typeface="Helvetica LT Std" panose="020B0504020202020204" pitchFamily="34" charset="0"/>
              </a:rPr>
              <a:t>How important is saving money?</a:t>
            </a:r>
          </a:p>
          <a:p>
            <a:pPr marL="0" indent="0">
              <a:buNone/>
            </a:pPr>
            <a:endParaRPr lang="en-US" sz="1600" dirty="0"/>
          </a:p>
        </p:txBody>
      </p:sp>
      <p:sp>
        <p:nvSpPr>
          <p:cNvPr id="4" name="Slide Number Placeholder 3"/>
          <p:cNvSpPr>
            <a:spLocks noGrp="1"/>
          </p:cNvSpPr>
          <p:nvPr>
            <p:ph type="sldNum" sz="quarter" idx="12"/>
          </p:nvPr>
        </p:nvSpPr>
        <p:spPr/>
        <p:txBody>
          <a:bodyPr/>
          <a:lstStyle/>
          <a:p>
            <a:fld id="{D22B2322-AA49-4E44-89E8-8F259D5E65DE}" type="slidenum">
              <a:rPr lang="en-US" smtClean="0"/>
              <a:t>13</a:t>
            </a:fld>
            <a:endParaRPr lang="en-US"/>
          </a:p>
        </p:txBody>
      </p:sp>
      <p:sp>
        <p:nvSpPr>
          <p:cNvPr id="5" name="Subtitle 2"/>
          <p:cNvSpPr txBox="1">
            <a:spLocks/>
          </p:cNvSpPr>
          <p:nvPr/>
        </p:nvSpPr>
        <p:spPr>
          <a:xfrm>
            <a:off x="245853" y="267929"/>
            <a:ext cx="4973129" cy="534328"/>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600">
                <a:solidFill>
                  <a:schemeClr val="bg1"/>
                </a:solidFill>
                <a:latin typeface="Lato" panose="020F0502020204030203" pitchFamily="34" charset="0"/>
              </a:rPr>
              <a:t>Saving &amp; Budgeting</a:t>
            </a:r>
          </a:p>
        </p:txBody>
      </p:sp>
    </p:spTree>
    <p:extLst>
      <p:ext uri="{BB962C8B-B14F-4D97-AF65-F5344CB8AC3E}">
        <p14:creationId xmlns:p14="http://schemas.microsoft.com/office/powerpoint/2010/main" val="12010632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 calcmode="lin" valueType="num">
                                      <p:cBhvr additive="base">
                                        <p:cTn id="3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16" presetClass="entr" presetSubtype="21" fill="hold" nodeType="clickEffect">
                                  <p:stCondLst>
                                    <p:cond delay="0"/>
                                  </p:stCondLst>
                                  <p:childTnLst>
                                    <p:set>
                                      <p:cBhvr>
                                        <p:cTn id="42" dur="1" fill="hold">
                                          <p:stCondLst>
                                            <p:cond delay="0"/>
                                          </p:stCondLst>
                                        </p:cTn>
                                        <p:tgtEl>
                                          <p:spTgt spid="3">
                                            <p:txEl>
                                              <p:pRg st="7" end="7"/>
                                            </p:txEl>
                                          </p:spTgt>
                                        </p:tgtEl>
                                        <p:attrNameLst>
                                          <p:attrName>style.visibility</p:attrName>
                                        </p:attrNameLst>
                                      </p:cBhvr>
                                      <p:to>
                                        <p:strVal val="visible"/>
                                      </p:to>
                                    </p:set>
                                    <p:animEffect transition="in" filter="barn(inVertical)">
                                      <p:cBhvr>
                                        <p:cTn id="43" dur="500"/>
                                        <p:tgtEl>
                                          <p:spTgt spid="3">
                                            <p:txEl>
                                              <p:pRg st="7" end="7"/>
                                            </p:txEl>
                                          </p:spTgt>
                                        </p:tgtEl>
                                      </p:cBhvr>
                                    </p:animEffect>
                                  </p:childTnLst>
                                </p:cTn>
                              </p:par>
                              <p:par>
                                <p:cTn id="44" presetID="16" presetClass="entr" presetSubtype="21" fill="hold" nodeType="withEffect">
                                  <p:stCondLst>
                                    <p:cond delay="0"/>
                                  </p:stCondLst>
                                  <p:childTnLst>
                                    <p:set>
                                      <p:cBhvr>
                                        <p:cTn id="45" dur="1" fill="hold">
                                          <p:stCondLst>
                                            <p:cond delay="0"/>
                                          </p:stCondLst>
                                        </p:cTn>
                                        <p:tgtEl>
                                          <p:spTgt spid="3">
                                            <p:txEl>
                                              <p:pRg st="8" end="8"/>
                                            </p:txEl>
                                          </p:spTgt>
                                        </p:tgtEl>
                                        <p:attrNameLst>
                                          <p:attrName>style.visibility</p:attrName>
                                        </p:attrNameLst>
                                      </p:cBhvr>
                                      <p:to>
                                        <p:strVal val="visible"/>
                                      </p:to>
                                    </p:set>
                                    <p:animEffect transition="in" filter="barn(inVertical)">
                                      <p:cBhvr>
                                        <p:cTn id="46"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3718" y="989604"/>
            <a:ext cx="7886700" cy="722203"/>
          </a:xfrm>
        </p:spPr>
        <p:txBody>
          <a:bodyPr>
            <a:normAutofit/>
          </a:bodyPr>
          <a:lstStyle/>
          <a:p>
            <a:r>
              <a:rPr lang="en-US" sz="2800" b="1" dirty="0">
                <a:solidFill>
                  <a:srgbClr val="66789C"/>
                </a:solidFill>
              </a:rPr>
              <a:t>Start Using Good Financial Habits Today</a:t>
            </a:r>
          </a:p>
        </p:txBody>
      </p:sp>
      <p:sp>
        <p:nvSpPr>
          <p:cNvPr id="3" name="Content Placeholder 2"/>
          <p:cNvSpPr>
            <a:spLocks noGrp="1"/>
          </p:cNvSpPr>
          <p:nvPr>
            <p:ph idx="1"/>
          </p:nvPr>
        </p:nvSpPr>
        <p:spPr>
          <a:xfrm>
            <a:off x="443718" y="1711806"/>
            <a:ext cx="7886700" cy="3993081"/>
          </a:xfrm>
        </p:spPr>
        <p:txBody>
          <a:bodyPr>
            <a:normAutofit/>
          </a:bodyPr>
          <a:lstStyle/>
          <a:p>
            <a:pPr>
              <a:spcAft>
                <a:spcPts val="600"/>
              </a:spcAft>
            </a:pPr>
            <a:r>
              <a:rPr lang="en-US" sz="1900" dirty="0">
                <a:latin typeface="Helvetica LT Std" panose="020B0504020202020204" pitchFamily="34" charset="0"/>
              </a:rPr>
              <a:t>Prepare a simple budget and always understand where your money is going each month.</a:t>
            </a:r>
          </a:p>
          <a:p>
            <a:pPr>
              <a:spcAft>
                <a:spcPts val="600"/>
              </a:spcAft>
            </a:pPr>
            <a:r>
              <a:rPr lang="en-US" sz="1900" dirty="0">
                <a:latin typeface="Helvetica LT Std" panose="020B0504020202020204" pitchFamily="34" charset="0"/>
              </a:rPr>
              <a:t>Try to </a:t>
            </a:r>
            <a:r>
              <a:rPr lang="en-US" sz="1900" u="sng" dirty="0">
                <a:latin typeface="Helvetica LT Std" panose="020B0504020202020204" pitchFamily="34" charset="0"/>
              </a:rPr>
              <a:t>save</a:t>
            </a:r>
            <a:r>
              <a:rPr lang="en-US" sz="1900" dirty="0">
                <a:latin typeface="Helvetica LT Std" panose="020B0504020202020204" pitchFamily="34" charset="0"/>
              </a:rPr>
              <a:t> money – every little bit helps and adds up.</a:t>
            </a:r>
          </a:p>
          <a:p>
            <a:pPr>
              <a:spcAft>
                <a:spcPts val="600"/>
              </a:spcAft>
            </a:pPr>
            <a:r>
              <a:rPr lang="en-US" sz="1900" dirty="0">
                <a:latin typeface="Helvetica LT Std" panose="020B0504020202020204" pitchFamily="34" charset="0"/>
              </a:rPr>
              <a:t>Think of ways to </a:t>
            </a:r>
            <a:r>
              <a:rPr lang="en-US" sz="1900" u="sng" dirty="0">
                <a:latin typeface="Helvetica LT Std" panose="020B0504020202020204" pitchFamily="34" charset="0"/>
              </a:rPr>
              <a:t>decrease</a:t>
            </a:r>
            <a:r>
              <a:rPr lang="en-US" sz="1900" dirty="0">
                <a:latin typeface="Helvetica LT Std" panose="020B0504020202020204" pitchFamily="34" charset="0"/>
              </a:rPr>
              <a:t> expenses – again, every dollar helps.</a:t>
            </a:r>
          </a:p>
          <a:p>
            <a:pPr>
              <a:spcAft>
                <a:spcPts val="600"/>
              </a:spcAft>
            </a:pPr>
            <a:r>
              <a:rPr lang="en-US" sz="1900" dirty="0">
                <a:latin typeface="Helvetica LT Std" panose="020B0504020202020204" pitchFamily="34" charset="0"/>
              </a:rPr>
              <a:t>Think about what you truly </a:t>
            </a:r>
            <a:r>
              <a:rPr lang="en-US" sz="1900" i="1" dirty="0">
                <a:latin typeface="Helvetica LT Std" panose="020B0504020202020204" pitchFamily="34" charset="0"/>
              </a:rPr>
              <a:t>need</a:t>
            </a:r>
            <a:r>
              <a:rPr lang="en-US" sz="1900" dirty="0">
                <a:latin typeface="Helvetica LT Std" panose="020B0504020202020204" pitchFamily="34" charset="0"/>
              </a:rPr>
              <a:t> vs. what you </a:t>
            </a:r>
            <a:r>
              <a:rPr lang="en-US" sz="1900" i="1" dirty="0">
                <a:latin typeface="Helvetica LT Std" panose="020B0504020202020204" pitchFamily="34" charset="0"/>
              </a:rPr>
              <a:t>want</a:t>
            </a:r>
            <a:r>
              <a:rPr lang="en-US" sz="1900" dirty="0">
                <a:latin typeface="Helvetica LT Std" panose="020B0504020202020204" pitchFamily="34" charset="0"/>
              </a:rPr>
              <a:t> or would like to have…</a:t>
            </a:r>
          </a:p>
          <a:p>
            <a:pPr>
              <a:spcAft>
                <a:spcPts val="600"/>
              </a:spcAft>
            </a:pPr>
            <a:r>
              <a:rPr lang="en-US" sz="1900" dirty="0">
                <a:latin typeface="Helvetica LT Std" panose="020B0504020202020204" pitchFamily="34" charset="0"/>
              </a:rPr>
              <a:t>The good or bad financial habits you learn today will impact you over your lifetime.</a:t>
            </a:r>
          </a:p>
          <a:p>
            <a:pPr>
              <a:spcAft>
                <a:spcPts val="600"/>
              </a:spcAft>
            </a:pPr>
            <a:r>
              <a:rPr lang="en-US" sz="1900" dirty="0">
                <a:latin typeface="Helvetica LT Std" panose="020B0504020202020204" pitchFamily="34" charset="0"/>
              </a:rPr>
              <a:t>Be smart!</a:t>
            </a:r>
          </a:p>
          <a:p>
            <a:pPr marL="0" indent="0">
              <a:buNone/>
            </a:pPr>
            <a:endParaRPr lang="en-US" sz="1600" dirty="0"/>
          </a:p>
          <a:p>
            <a:pPr marL="2743200" lvl="6" indent="0">
              <a:buNone/>
            </a:pPr>
            <a:endParaRPr lang="en-US" sz="2200" dirty="0"/>
          </a:p>
          <a:p>
            <a:pPr marL="0" indent="0">
              <a:buNone/>
            </a:pPr>
            <a:endParaRPr lang="en-US" sz="1600" dirty="0"/>
          </a:p>
          <a:p>
            <a:pPr marL="0" indent="0">
              <a:buNone/>
            </a:pPr>
            <a:endParaRPr lang="en-US" sz="1600" dirty="0"/>
          </a:p>
        </p:txBody>
      </p:sp>
      <p:sp>
        <p:nvSpPr>
          <p:cNvPr id="4" name="Slide Number Placeholder 3"/>
          <p:cNvSpPr>
            <a:spLocks noGrp="1"/>
          </p:cNvSpPr>
          <p:nvPr>
            <p:ph type="sldNum" sz="quarter" idx="12"/>
          </p:nvPr>
        </p:nvSpPr>
        <p:spPr>
          <a:xfrm>
            <a:off x="7709482" y="6356350"/>
            <a:ext cx="805867" cy="365125"/>
          </a:xfrm>
        </p:spPr>
        <p:txBody>
          <a:bodyPr/>
          <a:lstStyle/>
          <a:p>
            <a:fld id="{D22B2322-AA49-4E44-89E8-8F259D5E65DE}" type="slidenum">
              <a:rPr lang="en-US" smtClean="0"/>
              <a:t>14</a:t>
            </a:fld>
            <a:endParaRPr lang="en-US"/>
          </a:p>
        </p:txBody>
      </p:sp>
      <p:sp>
        <p:nvSpPr>
          <p:cNvPr id="5" name="Subtitle 2"/>
          <p:cNvSpPr txBox="1">
            <a:spLocks/>
          </p:cNvSpPr>
          <p:nvPr/>
        </p:nvSpPr>
        <p:spPr>
          <a:xfrm>
            <a:off x="245853" y="267929"/>
            <a:ext cx="4973129" cy="534328"/>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600">
                <a:solidFill>
                  <a:schemeClr val="bg1"/>
                </a:solidFill>
                <a:latin typeface="Lato" panose="020F0502020204030203" pitchFamily="34" charset="0"/>
              </a:rPr>
              <a:t>Saving &amp; Budgeting</a:t>
            </a:r>
          </a:p>
        </p:txBody>
      </p:sp>
    </p:spTree>
    <p:extLst>
      <p:ext uri="{BB962C8B-B14F-4D97-AF65-F5344CB8AC3E}">
        <p14:creationId xmlns:p14="http://schemas.microsoft.com/office/powerpoint/2010/main" val="11591672"/>
      </p:ext>
    </p:extLst>
  </p:cSld>
  <p:clrMapOvr>
    <a:masterClrMapping/>
  </p:clrMapOvr>
  <p:transition spd="slow">
    <p:wip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2415" y="1067685"/>
            <a:ext cx="8309867" cy="722203"/>
          </a:xfrm>
        </p:spPr>
        <p:txBody>
          <a:bodyPr>
            <a:noAutofit/>
          </a:bodyPr>
          <a:lstStyle/>
          <a:p>
            <a:r>
              <a:rPr lang="en-US" sz="2800" b="1" dirty="0">
                <a:solidFill>
                  <a:srgbClr val="66789C"/>
                </a:solidFill>
              </a:rPr>
              <a:t>First National Bank – Available Online Resources </a:t>
            </a:r>
          </a:p>
        </p:txBody>
      </p:sp>
      <p:sp>
        <p:nvSpPr>
          <p:cNvPr id="3" name="Content Placeholder 2"/>
          <p:cNvSpPr>
            <a:spLocks noGrp="1"/>
          </p:cNvSpPr>
          <p:nvPr>
            <p:ph idx="1"/>
          </p:nvPr>
        </p:nvSpPr>
        <p:spPr>
          <a:xfrm>
            <a:off x="461718" y="1789888"/>
            <a:ext cx="7886700" cy="3221514"/>
          </a:xfrm>
        </p:spPr>
        <p:txBody>
          <a:bodyPr>
            <a:normAutofit/>
          </a:bodyPr>
          <a:lstStyle/>
          <a:p>
            <a:r>
              <a:rPr lang="en-US" sz="1800" dirty="0">
                <a:latin typeface="Helvetica LT Std" panose="020B0504020202020204" pitchFamily="34" charset="0"/>
              </a:rPr>
              <a:t>Visit the FNB website at </a:t>
            </a:r>
            <a:r>
              <a:rPr lang="en-US" sz="1800" dirty="0">
                <a:latin typeface="Helvetica LT Std" panose="020B0504020202020204" pitchFamily="34" charset="0"/>
                <a:hlinkClick r:id="rId2"/>
              </a:rPr>
              <a:t>www.fnb-online.com/Learn</a:t>
            </a:r>
            <a:endParaRPr lang="en-US" sz="1800" dirty="0">
              <a:latin typeface="Helvetica LT Std" panose="020B0504020202020204" pitchFamily="34" charset="0"/>
            </a:endParaRPr>
          </a:p>
          <a:p>
            <a:r>
              <a:rPr lang="en-US" sz="1800">
                <a:latin typeface="Helvetica LT Std" panose="020B0504020202020204" pitchFamily="34" charset="0"/>
              </a:rPr>
              <a:t>Video resources are </a:t>
            </a:r>
            <a:r>
              <a:rPr lang="en-US" sz="1800" dirty="0">
                <a:latin typeface="Helvetica LT Std" panose="020B0504020202020204" pitchFamily="34" charset="0"/>
              </a:rPr>
              <a:t>available to help you better manage your checking account, improve your credit score, etc. </a:t>
            </a:r>
          </a:p>
          <a:p>
            <a:r>
              <a:rPr lang="en-US" sz="1800" dirty="0">
                <a:latin typeface="Helvetica LT Std" panose="020B0504020202020204" pitchFamily="34" charset="0"/>
              </a:rPr>
              <a:t>Explore our self-study financial tracks that include:</a:t>
            </a:r>
          </a:p>
          <a:p>
            <a:pPr lvl="1"/>
            <a:r>
              <a:rPr lang="en-US" sz="1800" dirty="0">
                <a:latin typeface="Helvetica LT Std" panose="020B0504020202020204" pitchFamily="34" charset="0"/>
              </a:rPr>
              <a:t>Financial Basics</a:t>
            </a:r>
          </a:p>
          <a:p>
            <a:pPr lvl="1"/>
            <a:r>
              <a:rPr lang="en-US" sz="1800" dirty="0">
                <a:latin typeface="Helvetica LT Std" panose="020B0504020202020204" pitchFamily="34" charset="0"/>
              </a:rPr>
              <a:t>Major Life Transactions</a:t>
            </a:r>
          </a:p>
          <a:p>
            <a:pPr lvl="1"/>
            <a:r>
              <a:rPr lang="en-US" sz="1800" dirty="0">
                <a:latin typeface="Helvetica LT Std" panose="020B0504020202020204" pitchFamily="34" charset="0"/>
              </a:rPr>
              <a:t>Paying for College</a:t>
            </a:r>
          </a:p>
          <a:p>
            <a:pPr lvl="1"/>
            <a:r>
              <a:rPr lang="en-US" sz="1800" dirty="0">
                <a:latin typeface="Helvetica LT Std" panose="020B0504020202020204" pitchFamily="34" charset="0"/>
              </a:rPr>
              <a:t>Planning for Retirement</a:t>
            </a:r>
          </a:p>
          <a:p>
            <a:r>
              <a:rPr lang="en-US" sz="1800" dirty="0">
                <a:latin typeface="Helvetica LT Std" panose="020B0504020202020204" pitchFamily="34" charset="0"/>
              </a:rPr>
              <a:t>Learn at your own pace – </a:t>
            </a:r>
            <a:r>
              <a:rPr lang="en-US" sz="1800" b="1" dirty="0">
                <a:solidFill>
                  <a:srgbClr val="66789C"/>
                </a:solidFill>
                <a:latin typeface="Helvetica LT Std" panose="020B0504020202020204" pitchFamily="34" charset="0"/>
              </a:rPr>
              <a:t>but learn a lot!</a:t>
            </a:r>
          </a:p>
          <a:p>
            <a:pPr marL="2743200" lvl="6" indent="0">
              <a:buNone/>
            </a:pPr>
            <a:endParaRPr lang="en-US" sz="2000" dirty="0"/>
          </a:p>
          <a:p>
            <a:endParaRPr lang="en-US" sz="1600" dirty="0"/>
          </a:p>
          <a:p>
            <a:pPr marL="0" indent="0">
              <a:buNone/>
            </a:pPr>
            <a:endParaRPr lang="en-US" sz="1600" dirty="0"/>
          </a:p>
        </p:txBody>
      </p:sp>
      <p:sp>
        <p:nvSpPr>
          <p:cNvPr id="4" name="Slide Number Placeholder 3"/>
          <p:cNvSpPr>
            <a:spLocks noGrp="1"/>
          </p:cNvSpPr>
          <p:nvPr>
            <p:ph type="sldNum" sz="quarter" idx="12"/>
          </p:nvPr>
        </p:nvSpPr>
        <p:spPr/>
        <p:txBody>
          <a:bodyPr/>
          <a:lstStyle/>
          <a:p>
            <a:fld id="{D22B2322-AA49-4E44-89E8-8F259D5E65DE}" type="slidenum">
              <a:rPr lang="en-US" smtClean="0"/>
              <a:t>15</a:t>
            </a:fld>
            <a:endParaRPr lang="en-US"/>
          </a:p>
        </p:txBody>
      </p:sp>
      <p:sp>
        <p:nvSpPr>
          <p:cNvPr id="5" name="Subtitle 2"/>
          <p:cNvSpPr txBox="1">
            <a:spLocks/>
          </p:cNvSpPr>
          <p:nvPr/>
        </p:nvSpPr>
        <p:spPr>
          <a:xfrm>
            <a:off x="245853" y="267929"/>
            <a:ext cx="4973129" cy="534328"/>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600">
                <a:solidFill>
                  <a:schemeClr val="bg1"/>
                </a:solidFill>
                <a:latin typeface="Lato" panose="020F0502020204030203" pitchFamily="34" charset="0"/>
              </a:rPr>
              <a:t>Saving &amp; Budgeting</a:t>
            </a:r>
          </a:p>
        </p:txBody>
      </p:sp>
    </p:spTree>
    <p:extLst>
      <p:ext uri="{BB962C8B-B14F-4D97-AF65-F5344CB8AC3E}">
        <p14:creationId xmlns:p14="http://schemas.microsoft.com/office/powerpoint/2010/main" val="315459953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A4C0E7E-5091-4613-A3D9-3DA31B1308FA}"/>
              </a:ext>
            </a:extLst>
          </p:cNvPr>
          <p:cNvSpPr>
            <a:spLocks noGrp="1"/>
          </p:cNvSpPr>
          <p:nvPr>
            <p:ph idx="1"/>
          </p:nvPr>
        </p:nvSpPr>
        <p:spPr/>
        <p:txBody>
          <a:bodyPr/>
          <a:lstStyle/>
          <a:p>
            <a:pPr marL="0" marR="0" indent="0">
              <a:spcBef>
                <a:spcPts val="0"/>
              </a:spcBef>
              <a:spcAft>
                <a:spcPts val="0"/>
              </a:spcAft>
              <a:buNone/>
            </a:pPr>
            <a:r>
              <a:rPr lang="en-US" sz="1800" dirty="0">
                <a:effectLst/>
                <a:latin typeface="Calibri" panose="020F0502020204030204" pitchFamily="34" charset="0"/>
                <a:ea typeface="Calibri" panose="020F0502020204030204" pitchFamily="34" charset="0"/>
              </a:rPr>
              <a:t>IMPORTANT DISCLOSURES</a:t>
            </a:r>
          </a:p>
          <a:p>
            <a:pPr marL="0" marR="0" indent="0">
              <a:spcBef>
                <a:spcPts val="0"/>
              </a:spcBef>
              <a:spcAft>
                <a:spcPts val="0"/>
              </a:spcAft>
              <a:buNone/>
            </a:pPr>
            <a:r>
              <a:rPr lang="en-US" sz="1800" dirty="0">
                <a:effectLst/>
                <a:latin typeface="Calibri" panose="020F0502020204030204" pitchFamily="34" charset="0"/>
                <a:ea typeface="Calibri" panose="020F0502020204030204" pitchFamily="34" charset="0"/>
              </a:rPr>
              <a:t>First National Bank of Pennsylvania, its parent and affiliates (FNB) do not provide investment, tax, legal, or retirement advice or recommendations. The information presented here is not specific to any individual's personal circumstances. To the extent that this material concerns tax matters, it is not intended or written to be used, and cannot be used, by a taxpayer for the purpose of avoiding penalties that may be imposed by law. Each taxpayer should seek independent advice from a tax professional based on his or her individual circumstances. These materials are provided for general information and educational purposes based upon publicly available information from sources believed to be reliable — we cannot assure the accuracy or completeness of these materials. The information in these materials may change at any time and without notice.</a:t>
            </a:r>
          </a:p>
          <a:p>
            <a:pPr marL="0" marR="0" indent="0">
              <a:spcBef>
                <a:spcPts val="0"/>
              </a:spcBef>
              <a:spcAft>
                <a:spcPts val="0"/>
              </a:spcAft>
              <a:buNone/>
            </a:pPr>
            <a:r>
              <a:rPr lang="en-US" sz="1800" dirty="0">
                <a:effectLst/>
                <a:latin typeface="Calibri" panose="020F0502020204030204" pitchFamily="34" charset="0"/>
                <a:ea typeface="Calibri" panose="020F0502020204030204" pitchFamily="34" charset="0"/>
              </a:rPr>
              <a:t> </a:t>
            </a:r>
          </a:p>
          <a:p>
            <a:pPr marL="0" marR="0" indent="0">
              <a:spcBef>
                <a:spcPts val="0"/>
              </a:spcBef>
              <a:spcAft>
                <a:spcPts val="0"/>
              </a:spcAft>
              <a:buNone/>
            </a:pPr>
            <a:r>
              <a:rPr lang="en-US" sz="1800" dirty="0">
                <a:effectLst/>
                <a:latin typeface="Calibri" panose="020F0502020204030204" pitchFamily="34" charset="0"/>
                <a:ea typeface="Calibri" panose="020F0502020204030204" pitchFamily="34" charset="0"/>
              </a:rPr>
              <a:t>Prepared by FNB Copyright 2022</a:t>
            </a:r>
          </a:p>
          <a:p>
            <a:endParaRPr lang="en-US" dirty="0"/>
          </a:p>
        </p:txBody>
      </p:sp>
      <p:sp>
        <p:nvSpPr>
          <p:cNvPr id="4" name="Slide Number Placeholder 3">
            <a:extLst>
              <a:ext uri="{FF2B5EF4-FFF2-40B4-BE49-F238E27FC236}">
                <a16:creationId xmlns:a16="http://schemas.microsoft.com/office/drawing/2014/main" id="{2B7E6A22-283F-4254-8FF0-6FC3259B6AED}"/>
              </a:ext>
            </a:extLst>
          </p:cNvPr>
          <p:cNvSpPr>
            <a:spLocks noGrp="1"/>
          </p:cNvSpPr>
          <p:nvPr>
            <p:ph type="sldNum" sz="quarter" idx="12"/>
          </p:nvPr>
        </p:nvSpPr>
        <p:spPr/>
        <p:txBody>
          <a:bodyPr/>
          <a:lstStyle/>
          <a:p>
            <a:fld id="{D22B2322-AA49-4E44-89E8-8F259D5E65DE}" type="slidenum">
              <a:rPr lang="en-US" smtClean="0"/>
              <a:t>16</a:t>
            </a:fld>
            <a:endParaRPr lang="en-US"/>
          </a:p>
        </p:txBody>
      </p:sp>
    </p:spTree>
    <p:extLst>
      <p:ext uri="{BB962C8B-B14F-4D97-AF65-F5344CB8AC3E}">
        <p14:creationId xmlns:p14="http://schemas.microsoft.com/office/powerpoint/2010/main" val="20739383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23888" y="1709738"/>
            <a:ext cx="7886700" cy="1309507"/>
          </a:xfrm>
        </p:spPr>
        <p:txBody>
          <a:bodyPr anchor="t"/>
          <a:lstStyle/>
          <a:p>
            <a:pPr algn="ctr"/>
            <a:r>
              <a:rPr lang="en-US" dirty="0">
                <a:solidFill>
                  <a:srgbClr val="66789C"/>
                </a:solidFill>
              </a:rPr>
              <a:t>What is a budget?</a:t>
            </a:r>
          </a:p>
        </p:txBody>
      </p:sp>
      <p:sp>
        <p:nvSpPr>
          <p:cNvPr id="4" name="Slide Number Placeholder 3"/>
          <p:cNvSpPr>
            <a:spLocks noGrp="1"/>
          </p:cNvSpPr>
          <p:nvPr>
            <p:ph type="sldNum" sz="quarter" idx="12"/>
          </p:nvPr>
        </p:nvSpPr>
        <p:spPr/>
        <p:txBody>
          <a:bodyPr/>
          <a:lstStyle/>
          <a:p>
            <a:fld id="{D22B2322-AA49-4E44-89E8-8F259D5E65DE}" type="slidenum">
              <a:rPr lang="en-US" smtClean="0"/>
              <a:t>2</a:t>
            </a:fld>
            <a:endParaRPr lang="en-US"/>
          </a:p>
        </p:txBody>
      </p:sp>
      <p:sp>
        <p:nvSpPr>
          <p:cNvPr id="7" name="Subtitle 2"/>
          <p:cNvSpPr txBox="1">
            <a:spLocks/>
          </p:cNvSpPr>
          <p:nvPr/>
        </p:nvSpPr>
        <p:spPr>
          <a:xfrm>
            <a:off x="245853" y="267929"/>
            <a:ext cx="4973129" cy="534328"/>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600">
                <a:solidFill>
                  <a:schemeClr val="bg1"/>
                </a:solidFill>
                <a:latin typeface="Lato" panose="020F0502020204030203" pitchFamily="34" charset="0"/>
              </a:rPr>
              <a:t>Saving &amp; Budgeting</a:t>
            </a:r>
          </a:p>
        </p:txBody>
      </p:sp>
      <p:sp>
        <p:nvSpPr>
          <p:cNvPr id="6" name="Text Placeholder 5"/>
          <p:cNvSpPr>
            <a:spLocks noGrp="1"/>
          </p:cNvSpPr>
          <p:nvPr>
            <p:ph type="body" idx="1"/>
          </p:nvPr>
        </p:nvSpPr>
        <p:spPr>
          <a:xfrm>
            <a:off x="566160" y="2969653"/>
            <a:ext cx="7886700" cy="1293961"/>
          </a:xfrm>
        </p:spPr>
        <p:txBody>
          <a:bodyPr>
            <a:normAutofit/>
          </a:bodyPr>
          <a:lstStyle/>
          <a:p>
            <a:pPr algn="ctr"/>
            <a:r>
              <a:rPr lang="en-US" sz="2800" dirty="0">
                <a:solidFill>
                  <a:schemeClr val="tx1"/>
                </a:solidFill>
                <a:latin typeface="Helvetica LT Std" panose="020B0504020202020204" pitchFamily="34" charset="0"/>
              </a:rPr>
              <a:t>An itemized list of sources of income,</a:t>
            </a:r>
          </a:p>
          <a:p>
            <a:pPr algn="ctr"/>
            <a:r>
              <a:rPr lang="en-US" sz="2800" dirty="0">
                <a:solidFill>
                  <a:schemeClr val="tx1"/>
                </a:solidFill>
                <a:latin typeface="Helvetica LT Std" panose="020B0504020202020204" pitchFamily="34" charset="0"/>
              </a:rPr>
              <a:t>expenses and planned savings.</a:t>
            </a:r>
          </a:p>
        </p:txBody>
      </p:sp>
    </p:spTree>
    <p:extLst>
      <p:ext uri="{BB962C8B-B14F-4D97-AF65-F5344CB8AC3E}">
        <p14:creationId xmlns:p14="http://schemas.microsoft.com/office/powerpoint/2010/main" val="14377363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70769" y="900310"/>
            <a:ext cx="7886700" cy="722203"/>
          </a:xfrm>
        </p:spPr>
        <p:txBody>
          <a:bodyPr>
            <a:normAutofit/>
          </a:bodyPr>
          <a:lstStyle/>
          <a:p>
            <a:r>
              <a:rPr lang="en-US" sz="2800" b="1" dirty="0">
                <a:solidFill>
                  <a:srgbClr val="66789C"/>
                </a:solidFill>
              </a:rPr>
              <a:t>Income</a:t>
            </a:r>
          </a:p>
        </p:txBody>
      </p:sp>
      <p:sp>
        <p:nvSpPr>
          <p:cNvPr id="6" name="Content Placeholder 5"/>
          <p:cNvSpPr>
            <a:spLocks noGrp="1"/>
          </p:cNvSpPr>
          <p:nvPr>
            <p:ph idx="1"/>
          </p:nvPr>
        </p:nvSpPr>
        <p:spPr>
          <a:xfrm>
            <a:off x="470769" y="1622513"/>
            <a:ext cx="7886700" cy="3433181"/>
          </a:xfrm>
        </p:spPr>
        <p:txBody>
          <a:bodyPr vert="horz" lIns="91440" tIns="45720" rIns="91440" bIns="45720" rtlCol="0" anchor="t">
            <a:normAutofit/>
          </a:bodyPr>
          <a:lstStyle/>
          <a:p>
            <a:pPr marL="0" indent="0">
              <a:buNone/>
            </a:pPr>
            <a:r>
              <a:rPr lang="en-US" sz="1800" dirty="0">
                <a:latin typeface="Helvetica LT Std" panose="020B0504020202020204" pitchFamily="34" charset="0"/>
              </a:rPr>
              <a:t>Any money that you earn or receive through wages or investments</a:t>
            </a:r>
          </a:p>
          <a:p>
            <a:r>
              <a:rPr lang="en-US" sz="1800" dirty="0">
                <a:latin typeface="Helvetica LT Std" panose="020B0504020202020204" pitchFamily="34" charset="0"/>
              </a:rPr>
              <a:t>Wages and salaries</a:t>
            </a:r>
          </a:p>
          <a:p>
            <a:r>
              <a:rPr lang="en-US" sz="1800" dirty="0">
                <a:latin typeface="Helvetica LT Std" panose="020B0504020202020204" pitchFamily="34" charset="0"/>
              </a:rPr>
              <a:t>Bonuses and commissions</a:t>
            </a:r>
          </a:p>
          <a:p>
            <a:r>
              <a:rPr lang="en-US" sz="1800" dirty="0">
                <a:latin typeface="Helvetica LT Std" panose="020B0504020202020204" pitchFamily="34" charset="0"/>
              </a:rPr>
              <a:t>Government benefits, disability and social security</a:t>
            </a:r>
          </a:p>
          <a:p>
            <a:r>
              <a:rPr lang="en-US" sz="1800" dirty="0">
                <a:latin typeface="Helvetica LT Std" panose="020B0504020202020204" pitchFamily="34" charset="0"/>
              </a:rPr>
              <a:t>Pensions/Annuities</a:t>
            </a:r>
          </a:p>
          <a:p>
            <a:r>
              <a:rPr lang="en-US" sz="1800" dirty="0">
                <a:latin typeface="Helvetica LT Std" panose="020B0504020202020204" pitchFamily="34" charset="0"/>
              </a:rPr>
              <a:t>Worker’s compensation and unemployment compensation</a:t>
            </a:r>
          </a:p>
          <a:p>
            <a:pPr marL="0" indent="0">
              <a:buNone/>
            </a:pPr>
            <a:endParaRPr lang="en-US" sz="1600" dirty="0"/>
          </a:p>
        </p:txBody>
      </p:sp>
      <p:sp>
        <p:nvSpPr>
          <p:cNvPr id="4" name="Slide Number Placeholder 3"/>
          <p:cNvSpPr>
            <a:spLocks noGrp="1"/>
          </p:cNvSpPr>
          <p:nvPr>
            <p:ph type="sldNum" sz="quarter" idx="12"/>
          </p:nvPr>
        </p:nvSpPr>
        <p:spPr/>
        <p:txBody>
          <a:bodyPr/>
          <a:lstStyle/>
          <a:p>
            <a:fld id="{D22B2322-AA49-4E44-89E8-8F259D5E65DE}" type="slidenum">
              <a:rPr lang="en-US" smtClean="0"/>
              <a:t>3</a:t>
            </a:fld>
            <a:endParaRPr lang="en-US"/>
          </a:p>
        </p:txBody>
      </p:sp>
      <p:sp>
        <p:nvSpPr>
          <p:cNvPr id="7" name="Subtitle 2"/>
          <p:cNvSpPr txBox="1">
            <a:spLocks/>
          </p:cNvSpPr>
          <p:nvPr/>
        </p:nvSpPr>
        <p:spPr>
          <a:xfrm>
            <a:off x="245853" y="267929"/>
            <a:ext cx="4973129" cy="534328"/>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600">
                <a:solidFill>
                  <a:schemeClr val="bg1"/>
                </a:solidFill>
                <a:latin typeface="Lato" panose="020F0502020204030203" pitchFamily="34" charset="0"/>
              </a:rPr>
              <a:t>Saving &amp; Budgeting</a:t>
            </a:r>
          </a:p>
        </p:txBody>
      </p:sp>
    </p:spTree>
    <p:extLst>
      <p:ext uri="{BB962C8B-B14F-4D97-AF65-F5344CB8AC3E}">
        <p14:creationId xmlns:p14="http://schemas.microsoft.com/office/powerpoint/2010/main" val="17724193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3167" y="892290"/>
            <a:ext cx="7575783" cy="722203"/>
          </a:xfrm>
        </p:spPr>
        <p:txBody>
          <a:bodyPr>
            <a:normAutofit/>
          </a:bodyPr>
          <a:lstStyle/>
          <a:p>
            <a:r>
              <a:rPr lang="en-US" sz="2800" b="1" dirty="0">
                <a:solidFill>
                  <a:srgbClr val="66789C"/>
                </a:solidFill>
              </a:rPr>
              <a:t>Expenses</a:t>
            </a:r>
          </a:p>
        </p:txBody>
      </p:sp>
      <p:sp>
        <p:nvSpPr>
          <p:cNvPr id="3" name="Content Placeholder 2"/>
          <p:cNvSpPr>
            <a:spLocks noGrp="1"/>
          </p:cNvSpPr>
          <p:nvPr>
            <p:ph idx="1"/>
          </p:nvPr>
        </p:nvSpPr>
        <p:spPr>
          <a:xfrm>
            <a:off x="423167" y="1565359"/>
            <a:ext cx="7886700" cy="4597088"/>
          </a:xfrm>
        </p:spPr>
        <p:txBody>
          <a:bodyPr>
            <a:noAutofit/>
          </a:bodyPr>
          <a:lstStyle/>
          <a:p>
            <a:pPr marL="0" indent="0">
              <a:buNone/>
            </a:pPr>
            <a:r>
              <a:rPr lang="en-US" sz="1800" dirty="0">
                <a:latin typeface="Helvetica LT Std" panose="020B0504020202020204" pitchFamily="34" charset="0"/>
              </a:rPr>
              <a:t>The cost required or money spent to obtain a desired or needed item</a:t>
            </a:r>
          </a:p>
          <a:p>
            <a:r>
              <a:rPr lang="en-US" sz="1800" dirty="0">
                <a:latin typeface="Helvetica LT Std" panose="020B0504020202020204" pitchFamily="34" charset="0"/>
              </a:rPr>
              <a:t>Food (grocery store, take-out, dine-out)</a:t>
            </a:r>
          </a:p>
          <a:p>
            <a:r>
              <a:rPr lang="en-US" sz="1800" dirty="0">
                <a:latin typeface="Helvetica LT Std" panose="020B0504020202020204" pitchFamily="34" charset="0"/>
              </a:rPr>
              <a:t>Clothing</a:t>
            </a:r>
          </a:p>
          <a:p>
            <a:r>
              <a:rPr lang="en-US" sz="1800" dirty="0">
                <a:latin typeface="Helvetica LT Std" panose="020B0504020202020204" pitchFamily="34" charset="0"/>
              </a:rPr>
              <a:t>Housing (mortgage or rent)</a:t>
            </a:r>
          </a:p>
          <a:p>
            <a:r>
              <a:rPr lang="en-US" sz="1800" dirty="0">
                <a:latin typeface="Helvetica LT Std" panose="020B0504020202020204" pitchFamily="34" charset="0"/>
              </a:rPr>
              <a:t>Transportation (car repairs, fuel, bus, mass transit, etc.)</a:t>
            </a:r>
          </a:p>
          <a:p>
            <a:r>
              <a:rPr lang="en-US" sz="1800" dirty="0">
                <a:latin typeface="Helvetica LT Std" panose="020B0504020202020204" pitchFamily="34" charset="0"/>
              </a:rPr>
              <a:t>Health Insurance</a:t>
            </a:r>
          </a:p>
          <a:p>
            <a:r>
              <a:rPr lang="en-US" sz="1800" dirty="0">
                <a:latin typeface="Helvetica LT Std" panose="020B0504020202020204" pitchFamily="34" charset="0"/>
              </a:rPr>
              <a:t>Education Costs</a:t>
            </a:r>
          </a:p>
          <a:p>
            <a:r>
              <a:rPr lang="en-US" sz="1800" dirty="0">
                <a:latin typeface="Helvetica LT Std" panose="020B0504020202020204" pitchFamily="34" charset="0"/>
              </a:rPr>
              <a:t>Entertainment/Activities</a:t>
            </a:r>
          </a:p>
          <a:p>
            <a:r>
              <a:rPr lang="en-US" sz="1800" dirty="0">
                <a:latin typeface="Helvetica LT Std" panose="020B0504020202020204" pitchFamily="34" charset="0"/>
              </a:rPr>
              <a:t>Utilities</a:t>
            </a:r>
          </a:p>
          <a:p>
            <a:r>
              <a:rPr lang="en-US" sz="1800" dirty="0">
                <a:latin typeface="Helvetica LT Std" panose="020B0504020202020204" pitchFamily="34" charset="0"/>
              </a:rPr>
              <a:t>Loan Payments</a:t>
            </a:r>
          </a:p>
          <a:p>
            <a:r>
              <a:rPr lang="en-US" sz="1800" dirty="0">
                <a:latin typeface="Helvetica LT Std" panose="020B0504020202020204" pitchFamily="34" charset="0"/>
              </a:rPr>
              <a:t>Personal Care</a:t>
            </a:r>
          </a:p>
          <a:p>
            <a:r>
              <a:rPr lang="en-US" sz="1800" dirty="0">
                <a:latin typeface="Helvetica LT Std" panose="020B0504020202020204" pitchFamily="34" charset="0"/>
              </a:rPr>
              <a:t>Miscellaneous Expenses</a:t>
            </a:r>
          </a:p>
        </p:txBody>
      </p:sp>
      <p:sp>
        <p:nvSpPr>
          <p:cNvPr id="4" name="Slide Number Placeholder 3"/>
          <p:cNvSpPr>
            <a:spLocks noGrp="1"/>
          </p:cNvSpPr>
          <p:nvPr>
            <p:ph type="sldNum" sz="quarter" idx="12"/>
          </p:nvPr>
        </p:nvSpPr>
        <p:spPr/>
        <p:txBody>
          <a:bodyPr/>
          <a:lstStyle/>
          <a:p>
            <a:fld id="{D22B2322-AA49-4E44-89E8-8F259D5E65DE}" type="slidenum">
              <a:rPr lang="en-US" smtClean="0"/>
              <a:t>4</a:t>
            </a:fld>
            <a:endParaRPr lang="en-US"/>
          </a:p>
        </p:txBody>
      </p:sp>
      <p:sp>
        <p:nvSpPr>
          <p:cNvPr id="5" name="Subtitle 2"/>
          <p:cNvSpPr txBox="1">
            <a:spLocks/>
          </p:cNvSpPr>
          <p:nvPr/>
        </p:nvSpPr>
        <p:spPr>
          <a:xfrm>
            <a:off x="245853" y="267929"/>
            <a:ext cx="4973129" cy="534328"/>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600">
                <a:solidFill>
                  <a:schemeClr val="bg1"/>
                </a:solidFill>
                <a:latin typeface="Lato" panose="020F0502020204030203" pitchFamily="34" charset="0"/>
              </a:rPr>
              <a:t>Saving &amp; Budgeting</a:t>
            </a:r>
          </a:p>
        </p:txBody>
      </p:sp>
    </p:spTree>
    <p:extLst>
      <p:ext uri="{BB962C8B-B14F-4D97-AF65-F5344CB8AC3E}">
        <p14:creationId xmlns:p14="http://schemas.microsoft.com/office/powerpoint/2010/main" val="2735072692"/>
      </p:ext>
    </p:extLst>
  </p:cSld>
  <p:clrMapOvr>
    <a:masterClrMapping/>
  </p:clrMapOvr>
  <p:transition spd="slow">
    <p:wip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6839" y="932009"/>
            <a:ext cx="7886700" cy="722203"/>
          </a:xfrm>
        </p:spPr>
        <p:txBody>
          <a:bodyPr>
            <a:normAutofit/>
          </a:bodyPr>
          <a:lstStyle/>
          <a:p>
            <a:r>
              <a:rPr lang="en-US" sz="2800" b="1" dirty="0">
                <a:solidFill>
                  <a:srgbClr val="66789C"/>
                </a:solidFill>
              </a:rPr>
              <a:t>Savings</a:t>
            </a:r>
          </a:p>
        </p:txBody>
      </p:sp>
      <p:sp>
        <p:nvSpPr>
          <p:cNvPr id="3" name="Content Placeholder 2"/>
          <p:cNvSpPr>
            <a:spLocks noGrp="1"/>
          </p:cNvSpPr>
          <p:nvPr>
            <p:ph idx="1"/>
          </p:nvPr>
        </p:nvSpPr>
        <p:spPr>
          <a:xfrm>
            <a:off x="396839" y="1654212"/>
            <a:ext cx="7886700" cy="2290181"/>
          </a:xfrm>
        </p:spPr>
        <p:txBody>
          <a:bodyPr>
            <a:noAutofit/>
          </a:bodyPr>
          <a:lstStyle/>
          <a:p>
            <a:pPr marL="0" indent="0">
              <a:buNone/>
            </a:pPr>
            <a:r>
              <a:rPr lang="en-US" sz="1800" dirty="0">
                <a:latin typeface="Helvetica LT Std" panose="020B0504020202020204" pitchFamily="34" charset="0"/>
              </a:rPr>
              <a:t>Money that is set aside for a specific purpose or emergency use</a:t>
            </a:r>
          </a:p>
          <a:p>
            <a:r>
              <a:rPr lang="en-US" sz="1800" dirty="0">
                <a:latin typeface="Helvetica LT Std" panose="020B0504020202020204" pitchFamily="34" charset="0"/>
              </a:rPr>
              <a:t>Personal Savings</a:t>
            </a:r>
          </a:p>
          <a:p>
            <a:r>
              <a:rPr lang="en-US" sz="1800" dirty="0">
                <a:latin typeface="Helvetica LT Std" panose="020B0504020202020204" pitchFamily="34" charset="0"/>
              </a:rPr>
              <a:t>Retirement Savings – 401(k)</a:t>
            </a:r>
          </a:p>
          <a:p>
            <a:r>
              <a:rPr lang="en-US" sz="1800" dirty="0">
                <a:latin typeface="Helvetica LT Std" panose="020B0504020202020204" pitchFamily="34" charset="0"/>
              </a:rPr>
              <a:t>Investments</a:t>
            </a:r>
          </a:p>
          <a:p>
            <a:r>
              <a:rPr lang="en-US" sz="1800" dirty="0">
                <a:latin typeface="Helvetica LT Std" panose="020B0504020202020204" pitchFamily="34" charset="0"/>
              </a:rPr>
              <a:t>College Savings</a:t>
            </a:r>
          </a:p>
          <a:p>
            <a:endParaRPr lang="en-US" sz="2000" dirty="0"/>
          </a:p>
          <a:p>
            <a:pPr marL="0" indent="0">
              <a:buNone/>
            </a:pPr>
            <a:r>
              <a:rPr lang="en-US" sz="2400" b="1" dirty="0">
                <a:solidFill>
                  <a:srgbClr val="B30638"/>
                </a:solidFill>
                <a:latin typeface="Lato Black" panose="020F0502020204030203" pitchFamily="34" charset="0"/>
                <a:ea typeface="Lato Black" panose="020F0502020204030203" pitchFamily="34" charset="0"/>
                <a:cs typeface="Lato Black" panose="020F0502020204030203" pitchFamily="34" charset="0"/>
              </a:rPr>
              <a:t>Income - Expenses = Your Potential $</a:t>
            </a:r>
            <a:r>
              <a:rPr lang="en-US" sz="2400" b="1" dirty="0" err="1">
                <a:solidFill>
                  <a:srgbClr val="B30638"/>
                </a:solidFill>
                <a:latin typeface="Lato Black" panose="020F0502020204030203" pitchFamily="34" charset="0"/>
                <a:ea typeface="Lato Black" panose="020F0502020204030203" pitchFamily="34" charset="0"/>
                <a:cs typeface="Lato Black" panose="020F0502020204030203" pitchFamily="34" charset="0"/>
              </a:rPr>
              <a:t>avings</a:t>
            </a:r>
            <a:endParaRPr lang="en-US" sz="2400" b="1" dirty="0">
              <a:solidFill>
                <a:srgbClr val="B30638"/>
              </a:solidFill>
              <a:latin typeface="Lato Black" panose="020F0502020204030203" pitchFamily="34" charset="0"/>
              <a:ea typeface="Lato Black" panose="020F0502020204030203" pitchFamily="34" charset="0"/>
              <a:cs typeface="Lato Black" panose="020F0502020204030203" pitchFamily="34" charset="0"/>
            </a:endParaRPr>
          </a:p>
        </p:txBody>
      </p:sp>
      <p:sp>
        <p:nvSpPr>
          <p:cNvPr id="4" name="Slide Number Placeholder 3"/>
          <p:cNvSpPr>
            <a:spLocks noGrp="1"/>
          </p:cNvSpPr>
          <p:nvPr>
            <p:ph type="sldNum" sz="quarter" idx="12"/>
          </p:nvPr>
        </p:nvSpPr>
        <p:spPr/>
        <p:txBody>
          <a:bodyPr/>
          <a:lstStyle/>
          <a:p>
            <a:fld id="{D22B2322-AA49-4E44-89E8-8F259D5E65DE}" type="slidenum">
              <a:rPr lang="en-US" smtClean="0"/>
              <a:t>5</a:t>
            </a:fld>
            <a:endParaRPr lang="en-US"/>
          </a:p>
        </p:txBody>
      </p:sp>
      <p:sp>
        <p:nvSpPr>
          <p:cNvPr id="5" name="Subtitle 2"/>
          <p:cNvSpPr txBox="1">
            <a:spLocks/>
          </p:cNvSpPr>
          <p:nvPr/>
        </p:nvSpPr>
        <p:spPr>
          <a:xfrm>
            <a:off x="245853" y="267929"/>
            <a:ext cx="4973129" cy="534328"/>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600">
                <a:solidFill>
                  <a:schemeClr val="bg1"/>
                </a:solidFill>
                <a:latin typeface="Lato" panose="020F0502020204030203" pitchFamily="34" charset="0"/>
              </a:rPr>
              <a:t>Saving &amp; Budgeting</a:t>
            </a:r>
          </a:p>
        </p:txBody>
      </p:sp>
    </p:spTree>
    <p:extLst>
      <p:ext uri="{BB962C8B-B14F-4D97-AF65-F5344CB8AC3E}">
        <p14:creationId xmlns:p14="http://schemas.microsoft.com/office/powerpoint/2010/main" val="352039164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2070" y="1079454"/>
            <a:ext cx="5741328" cy="722203"/>
          </a:xfrm>
        </p:spPr>
        <p:txBody>
          <a:bodyPr>
            <a:noAutofit/>
          </a:bodyPr>
          <a:lstStyle/>
          <a:p>
            <a:r>
              <a:rPr lang="en-US" sz="2800" dirty="0">
                <a:solidFill>
                  <a:srgbClr val="66789C"/>
                </a:solidFill>
              </a:rPr>
              <a:t>Understanding the Principle of “Wants vs. Needs”</a:t>
            </a:r>
          </a:p>
        </p:txBody>
      </p:sp>
      <p:sp>
        <p:nvSpPr>
          <p:cNvPr id="3" name="Content Placeholder 2"/>
          <p:cNvSpPr>
            <a:spLocks noGrp="1"/>
          </p:cNvSpPr>
          <p:nvPr>
            <p:ph idx="1"/>
          </p:nvPr>
        </p:nvSpPr>
        <p:spPr>
          <a:xfrm>
            <a:off x="382070" y="1901601"/>
            <a:ext cx="7651284" cy="3419069"/>
          </a:xfrm>
        </p:spPr>
        <p:txBody>
          <a:bodyPr>
            <a:noAutofit/>
          </a:bodyPr>
          <a:lstStyle/>
          <a:p>
            <a:r>
              <a:rPr lang="en-US" sz="2000" dirty="0"/>
              <a:t>What are some examples of a </a:t>
            </a:r>
            <a:r>
              <a:rPr lang="en-US" sz="2000" b="1" dirty="0">
                <a:solidFill>
                  <a:srgbClr val="66789C"/>
                </a:solidFill>
              </a:rPr>
              <a:t>want</a:t>
            </a:r>
            <a:r>
              <a:rPr lang="en-US" sz="2000" dirty="0"/>
              <a:t> vs. a </a:t>
            </a:r>
            <a:r>
              <a:rPr lang="en-US" sz="2000" b="1" dirty="0">
                <a:solidFill>
                  <a:srgbClr val="66789C"/>
                </a:solidFill>
              </a:rPr>
              <a:t>need</a:t>
            </a:r>
            <a:r>
              <a:rPr lang="en-US" sz="2000" dirty="0"/>
              <a:t>?</a:t>
            </a:r>
          </a:p>
          <a:p>
            <a:r>
              <a:rPr lang="en-US" sz="1800" dirty="0">
                <a:latin typeface="Helvetica LT Std" panose="020B0504020202020204" pitchFamily="34" charset="0"/>
              </a:rPr>
              <a:t>Questions you should always ask yourself:</a:t>
            </a:r>
          </a:p>
          <a:p>
            <a:pPr lvl="1"/>
            <a:r>
              <a:rPr lang="en-US" sz="1800" dirty="0">
                <a:latin typeface="Helvetica LT Std" panose="020B0504020202020204" pitchFamily="34" charset="0"/>
              </a:rPr>
              <a:t>How will I pay for this?</a:t>
            </a:r>
          </a:p>
          <a:p>
            <a:pPr lvl="1"/>
            <a:r>
              <a:rPr lang="en-US" sz="1800" dirty="0">
                <a:latin typeface="Helvetica LT Std" panose="020B0504020202020204" pitchFamily="34" charset="0"/>
              </a:rPr>
              <a:t>Do I really </a:t>
            </a:r>
            <a:r>
              <a:rPr lang="en-US" sz="1800" i="1" dirty="0">
                <a:latin typeface="Helvetica LT Std" panose="020B0504020202020204" pitchFamily="34" charset="0"/>
              </a:rPr>
              <a:t>need</a:t>
            </a:r>
            <a:r>
              <a:rPr lang="en-US" sz="1800" dirty="0">
                <a:latin typeface="Helvetica LT Std" panose="020B0504020202020204" pitchFamily="34" charset="0"/>
              </a:rPr>
              <a:t> to purchase this item or service?</a:t>
            </a:r>
          </a:p>
          <a:p>
            <a:pPr lvl="1"/>
            <a:r>
              <a:rPr lang="en-US" sz="1800" dirty="0">
                <a:latin typeface="Helvetica LT Std" panose="020B0504020202020204" pitchFamily="34" charset="0"/>
              </a:rPr>
              <a:t>Can I postpone this purchase?</a:t>
            </a:r>
          </a:p>
          <a:p>
            <a:pPr lvl="1"/>
            <a:r>
              <a:rPr lang="en-US" sz="1800" dirty="0">
                <a:latin typeface="Helvetica LT Std" panose="020B0504020202020204" pitchFamily="34" charset="0"/>
              </a:rPr>
              <a:t>Am I making this purchase just to keep up with my friends?</a:t>
            </a:r>
          </a:p>
          <a:p>
            <a:pPr lvl="1"/>
            <a:r>
              <a:rPr lang="en-US" sz="1800" dirty="0">
                <a:latin typeface="Helvetica LT Std" panose="020B0504020202020204" pitchFamily="34" charset="0"/>
              </a:rPr>
              <a:t>Is there a less expensive alternative?</a:t>
            </a:r>
          </a:p>
          <a:p>
            <a:pPr marL="457200" lvl="1" indent="0">
              <a:buNone/>
            </a:pPr>
            <a:endParaRPr lang="en-US" sz="2000" dirty="0"/>
          </a:p>
          <a:p>
            <a:pPr marL="0" indent="0">
              <a:buNone/>
            </a:pPr>
            <a:endParaRPr lang="en-US" sz="2000" dirty="0"/>
          </a:p>
        </p:txBody>
      </p:sp>
      <p:sp>
        <p:nvSpPr>
          <p:cNvPr id="4" name="Slide Number Placeholder 3"/>
          <p:cNvSpPr>
            <a:spLocks noGrp="1"/>
          </p:cNvSpPr>
          <p:nvPr>
            <p:ph type="sldNum" sz="quarter" idx="12"/>
          </p:nvPr>
        </p:nvSpPr>
        <p:spPr/>
        <p:txBody>
          <a:bodyPr/>
          <a:lstStyle/>
          <a:p>
            <a:fld id="{D22B2322-AA49-4E44-89E8-8F259D5E65DE}" type="slidenum">
              <a:rPr lang="en-US" smtClean="0"/>
              <a:t>6</a:t>
            </a:fld>
            <a:endParaRPr lang="en-US"/>
          </a:p>
        </p:txBody>
      </p:sp>
      <p:sp>
        <p:nvSpPr>
          <p:cNvPr id="5" name="Subtitle 2"/>
          <p:cNvSpPr txBox="1">
            <a:spLocks/>
          </p:cNvSpPr>
          <p:nvPr/>
        </p:nvSpPr>
        <p:spPr>
          <a:xfrm>
            <a:off x="245853" y="267929"/>
            <a:ext cx="4973129" cy="534328"/>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600">
                <a:solidFill>
                  <a:schemeClr val="bg1"/>
                </a:solidFill>
                <a:latin typeface="Lato" panose="020F0502020204030203" pitchFamily="34" charset="0"/>
              </a:rPr>
              <a:t>Saving &amp; Budgeting</a:t>
            </a:r>
          </a:p>
        </p:txBody>
      </p:sp>
    </p:spTree>
    <p:extLst>
      <p:ext uri="{BB962C8B-B14F-4D97-AF65-F5344CB8AC3E}">
        <p14:creationId xmlns:p14="http://schemas.microsoft.com/office/powerpoint/2010/main" val="27447307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0789" y="954975"/>
            <a:ext cx="7886700" cy="722203"/>
          </a:xfrm>
        </p:spPr>
        <p:txBody>
          <a:bodyPr>
            <a:normAutofit/>
          </a:bodyPr>
          <a:lstStyle/>
          <a:p>
            <a:r>
              <a:rPr lang="en-US" sz="2800" b="1" dirty="0">
                <a:solidFill>
                  <a:srgbClr val="66789C"/>
                </a:solidFill>
              </a:rPr>
              <a:t>Debit Cards</a:t>
            </a:r>
          </a:p>
        </p:txBody>
      </p:sp>
      <p:sp>
        <p:nvSpPr>
          <p:cNvPr id="3" name="Content Placeholder 2"/>
          <p:cNvSpPr>
            <a:spLocks noGrp="1"/>
          </p:cNvSpPr>
          <p:nvPr>
            <p:ph idx="1"/>
          </p:nvPr>
        </p:nvSpPr>
        <p:spPr>
          <a:xfrm>
            <a:off x="430789" y="1677178"/>
            <a:ext cx="7743563" cy="4526453"/>
          </a:xfrm>
        </p:spPr>
        <p:txBody>
          <a:bodyPr>
            <a:noAutofit/>
          </a:bodyPr>
          <a:lstStyle/>
          <a:p>
            <a:r>
              <a:rPr lang="en-US" sz="1800" dirty="0">
                <a:latin typeface="Helvetica LT Std" panose="020B0504020202020204" pitchFamily="34" charset="0"/>
              </a:rPr>
              <a:t>A </a:t>
            </a:r>
            <a:r>
              <a:rPr lang="en-US" sz="1800" b="1" dirty="0">
                <a:solidFill>
                  <a:srgbClr val="B30638"/>
                </a:solidFill>
                <a:latin typeface="Helvetica LT Std" panose="020B0504020202020204" pitchFamily="34" charset="0"/>
              </a:rPr>
              <a:t>Debit Card </a:t>
            </a:r>
            <a:r>
              <a:rPr lang="en-US" sz="1800" dirty="0">
                <a:latin typeface="Helvetica LT Std" panose="020B0504020202020204" pitchFamily="34" charset="0"/>
              </a:rPr>
              <a:t>is linked to your checking account and is limited by the funds you have in your account</a:t>
            </a:r>
          </a:p>
          <a:p>
            <a:r>
              <a:rPr lang="en-US" sz="1800" dirty="0">
                <a:latin typeface="Helvetica LT Std" panose="020B0504020202020204" pitchFamily="34" charset="0"/>
              </a:rPr>
              <a:t>A PIN (Personal Identification Number) is assigned to the card; typically used when at ATM’s to obtain cash </a:t>
            </a:r>
          </a:p>
          <a:p>
            <a:r>
              <a:rPr lang="en-US" sz="1800" dirty="0">
                <a:latin typeface="Helvetica LT Std" panose="020B0504020202020204" pitchFamily="34" charset="0"/>
              </a:rPr>
              <a:t>A debit card has a card association logo on it – Visa or MasterCard</a:t>
            </a:r>
          </a:p>
          <a:p>
            <a:r>
              <a:rPr lang="en-US" sz="1800" dirty="0">
                <a:latin typeface="Helvetica LT Std" panose="020B0504020202020204" pitchFamily="34" charset="0"/>
              </a:rPr>
              <a:t>Debit cards can be used at merchant locations wherever Visa or MasterCard is accepted; it acts like an electronic check </a:t>
            </a:r>
          </a:p>
          <a:p>
            <a:r>
              <a:rPr lang="en-US" sz="1800" dirty="0">
                <a:latin typeface="Helvetica LT Std" panose="020B0504020202020204" pitchFamily="34" charset="0"/>
              </a:rPr>
              <a:t>The funds are deducted directly out of your checking account – typically within a day or two of your purchase</a:t>
            </a:r>
          </a:p>
        </p:txBody>
      </p:sp>
      <p:sp>
        <p:nvSpPr>
          <p:cNvPr id="4" name="Slide Number Placeholder 3"/>
          <p:cNvSpPr>
            <a:spLocks noGrp="1"/>
          </p:cNvSpPr>
          <p:nvPr>
            <p:ph type="sldNum" sz="quarter" idx="12"/>
          </p:nvPr>
        </p:nvSpPr>
        <p:spPr/>
        <p:txBody>
          <a:bodyPr/>
          <a:lstStyle/>
          <a:p>
            <a:fld id="{D22B2322-AA49-4E44-89E8-8F259D5E65DE}" type="slidenum">
              <a:rPr lang="en-US" smtClean="0"/>
              <a:t>7</a:t>
            </a:fld>
            <a:endParaRPr lang="en-US"/>
          </a:p>
        </p:txBody>
      </p:sp>
      <p:sp>
        <p:nvSpPr>
          <p:cNvPr id="5" name="Subtitle 2"/>
          <p:cNvSpPr txBox="1">
            <a:spLocks/>
          </p:cNvSpPr>
          <p:nvPr/>
        </p:nvSpPr>
        <p:spPr>
          <a:xfrm>
            <a:off x="245853" y="267929"/>
            <a:ext cx="4973129" cy="534328"/>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600">
                <a:solidFill>
                  <a:schemeClr val="bg1"/>
                </a:solidFill>
                <a:latin typeface="Lato" panose="020F0502020204030203" pitchFamily="34" charset="0"/>
              </a:rPr>
              <a:t>Saving &amp; Budgeting</a:t>
            </a:r>
          </a:p>
        </p:txBody>
      </p:sp>
    </p:spTree>
    <p:extLst>
      <p:ext uri="{BB962C8B-B14F-4D97-AF65-F5344CB8AC3E}">
        <p14:creationId xmlns:p14="http://schemas.microsoft.com/office/powerpoint/2010/main" val="3746445590"/>
      </p:ext>
    </p:extLst>
  </p:cSld>
  <p:clrMapOvr>
    <a:masterClrMapping/>
  </p:clrMapOvr>
  <p:transition spd="slow">
    <p:randomBar dir="vert"/>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22B2322-AA49-4E44-89E8-8F259D5E65DE}" type="slidenum">
              <a:rPr lang="en-US" smtClean="0"/>
              <a:t>8</a:t>
            </a:fld>
            <a:endParaRPr lang="en-US"/>
          </a:p>
        </p:txBody>
      </p:sp>
      <p:sp>
        <p:nvSpPr>
          <p:cNvPr id="7" name="Subtitle 2"/>
          <p:cNvSpPr txBox="1">
            <a:spLocks/>
          </p:cNvSpPr>
          <p:nvPr/>
        </p:nvSpPr>
        <p:spPr>
          <a:xfrm>
            <a:off x="245853" y="267929"/>
            <a:ext cx="4973129" cy="534328"/>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600">
                <a:solidFill>
                  <a:schemeClr val="bg1"/>
                </a:solidFill>
                <a:latin typeface="Lato" panose="020F0502020204030203" pitchFamily="34" charset="0"/>
              </a:rPr>
              <a:t>Saving &amp; Budgeting</a:t>
            </a:r>
          </a:p>
        </p:txBody>
      </p:sp>
      <p:sp>
        <p:nvSpPr>
          <p:cNvPr id="5" name="Title 4"/>
          <p:cNvSpPr>
            <a:spLocks noGrp="1"/>
          </p:cNvSpPr>
          <p:nvPr>
            <p:ph type="title"/>
          </p:nvPr>
        </p:nvSpPr>
        <p:spPr>
          <a:xfrm>
            <a:off x="628650" y="1152005"/>
            <a:ext cx="7886700" cy="1421651"/>
          </a:xfrm>
        </p:spPr>
        <p:txBody>
          <a:bodyPr anchor="t"/>
          <a:lstStyle/>
          <a:p>
            <a:pPr algn="ctr"/>
            <a:r>
              <a:rPr lang="en-US" dirty="0">
                <a:solidFill>
                  <a:srgbClr val="66789C"/>
                </a:solidFill>
              </a:rPr>
              <a:t>Class Exercise</a:t>
            </a:r>
          </a:p>
        </p:txBody>
      </p:sp>
      <p:pic>
        <p:nvPicPr>
          <p:cNvPr id="2050" name="Picture 2" descr="Image result for free clip art money images">
            <a:extLst>
              <a:ext uri="{FF2B5EF4-FFF2-40B4-BE49-F238E27FC236}">
                <a16:creationId xmlns:a16="http://schemas.microsoft.com/office/drawing/2014/main" id="{D207EF47-5A88-4F48-9194-5B85AE3143D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64609" y="2573656"/>
            <a:ext cx="3214782" cy="29275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741109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2069" y="1035068"/>
            <a:ext cx="7939997" cy="722203"/>
          </a:xfrm>
        </p:spPr>
        <p:txBody>
          <a:bodyPr>
            <a:noAutofit/>
          </a:bodyPr>
          <a:lstStyle/>
          <a:p>
            <a:r>
              <a:rPr lang="en-US" sz="2800" b="1" dirty="0">
                <a:solidFill>
                  <a:srgbClr val="66789C"/>
                </a:solidFill>
              </a:rPr>
              <a:t>Creating and Understanding a “Real-Life” Budget</a:t>
            </a:r>
          </a:p>
        </p:txBody>
      </p:sp>
      <p:sp>
        <p:nvSpPr>
          <p:cNvPr id="4" name="Slide Number Placeholder 3"/>
          <p:cNvSpPr>
            <a:spLocks noGrp="1"/>
          </p:cNvSpPr>
          <p:nvPr>
            <p:ph type="sldNum" sz="quarter" idx="12"/>
          </p:nvPr>
        </p:nvSpPr>
        <p:spPr>
          <a:xfrm>
            <a:off x="6542033" y="6364739"/>
            <a:ext cx="2057400" cy="365125"/>
          </a:xfrm>
        </p:spPr>
        <p:txBody>
          <a:bodyPr/>
          <a:lstStyle/>
          <a:p>
            <a:fld id="{D22B2322-AA49-4E44-89E8-8F259D5E65DE}" type="slidenum">
              <a:rPr lang="en-US" smtClean="0"/>
              <a:t>9</a:t>
            </a:fld>
            <a:endParaRPr lang="en-US" dirty="0"/>
          </a:p>
        </p:txBody>
      </p:sp>
      <p:sp>
        <p:nvSpPr>
          <p:cNvPr id="5" name="Subtitle 2"/>
          <p:cNvSpPr txBox="1">
            <a:spLocks/>
          </p:cNvSpPr>
          <p:nvPr/>
        </p:nvSpPr>
        <p:spPr>
          <a:xfrm>
            <a:off x="245853" y="267929"/>
            <a:ext cx="4973129" cy="534328"/>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600">
                <a:solidFill>
                  <a:schemeClr val="bg1"/>
                </a:solidFill>
                <a:latin typeface="Lato" panose="020F0502020204030203" pitchFamily="34" charset="0"/>
              </a:rPr>
              <a:t>Saving &amp; Budgeting</a:t>
            </a:r>
          </a:p>
        </p:txBody>
      </p:sp>
      <p:sp>
        <p:nvSpPr>
          <p:cNvPr id="6" name="Content Placeholder 2">
            <a:extLst>
              <a:ext uri="{FF2B5EF4-FFF2-40B4-BE49-F238E27FC236}">
                <a16:creationId xmlns:a16="http://schemas.microsoft.com/office/drawing/2014/main" id="{F5D0A9C9-4DBF-4D80-A361-43E37B7C4247}"/>
              </a:ext>
            </a:extLst>
          </p:cNvPr>
          <p:cNvSpPr txBox="1">
            <a:spLocks/>
          </p:cNvSpPr>
          <p:nvPr/>
        </p:nvSpPr>
        <p:spPr>
          <a:xfrm>
            <a:off x="382069" y="1865920"/>
            <a:ext cx="8371513" cy="395701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1200" kern="1200">
                <a:solidFill>
                  <a:schemeClr val="tx1"/>
                </a:solidFill>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Aft>
                <a:spcPts val="600"/>
              </a:spcAft>
              <a:buNone/>
            </a:pPr>
            <a:r>
              <a:rPr lang="en-US" sz="1800" dirty="0">
                <a:latin typeface="Helvetica LT Std" panose="020B0504020202020204" pitchFamily="34" charset="0"/>
              </a:rPr>
              <a:t>In order to fully understand the challenges of managing a personal budget let’s fast-forward 4-5 years or so from now and make the following assumptions...</a:t>
            </a:r>
          </a:p>
          <a:p>
            <a:pPr lvl="1">
              <a:lnSpc>
                <a:spcPct val="120000"/>
              </a:lnSpc>
              <a:spcAft>
                <a:spcPts val="600"/>
              </a:spcAft>
            </a:pPr>
            <a:r>
              <a:rPr lang="en-US" sz="1800" dirty="0">
                <a:latin typeface="Helvetica LT Std" panose="020B0504020202020204" pitchFamily="34" charset="0"/>
              </a:rPr>
              <a:t>You have just graduated college or completed trade school and you have your first “real” job </a:t>
            </a:r>
          </a:p>
          <a:p>
            <a:pPr lvl="1">
              <a:lnSpc>
                <a:spcPct val="120000"/>
              </a:lnSpc>
              <a:spcAft>
                <a:spcPts val="600"/>
              </a:spcAft>
            </a:pPr>
            <a:r>
              <a:rPr lang="en-US" sz="1800" dirty="0">
                <a:latin typeface="Helvetica LT Std" panose="020B0504020202020204" pitchFamily="34" charset="0"/>
              </a:rPr>
              <a:t>Your annual salary is $40,000 – not too bad!</a:t>
            </a:r>
          </a:p>
          <a:p>
            <a:pPr lvl="1">
              <a:lnSpc>
                <a:spcPct val="120000"/>
              </a:lnSpc>
              <a:spcAft>
                <a:spcPts val="600"/>
              </a:spcAft>
            </a:pPr>
            <a:r>
              <a:rPr lang="en-US" sz="1800" dirty="0">
                <a:latin typeface="Helvetica LT Std" panose="020B0504020202020204" pitchFamily="34" charset="0"/>
              </a:rPr>
              <a:t>You have no other sources of income</a:t>
            </a:r>
          </a:p>
          <a:p>
            <a:pPr lvl="1">
              <a:lnSpc>
                <a:spcPct val="120000"/>
              </a:lnSpc>
              <a:spcAft>
                <a:spcPts val="600"/>
              </a:spcAft>
            </a:pPr>
            <a:r>
              <a:rPr lang="en-US" sz="1800" dirty="0">
                <a:latin typeface="Helvetica LT Std" panose="020B0504020202020204" pitchFamily="34" charset="0"/>
              </a:rPr>
              <a:t>You are single, living on your own in an apartment </a:t>
            </a:r>
          </a:p>
          <a:p>
            <a:pPr lvl="1">
              <a:lnSpc>
                <a:spcPct val="120000"/>
              </a:lnSpc>
              <a:spcAft>
                <a:spcPts val="600"/>
              </a:spcAft>
            </a:pPr>
            <a:r>
              <a:rPr lang="en-US" sz="1800" dirty="0">
                <a:latin typeface="Helvetica LT Std" panose="020B0504020202020204" pitchFamily="34" charset="0"/>
              </a:rPr>
              <a:t>You just purchased your first car and drive to work each day</a:t>
            </a:r>
          </a:p>
          <a:p>
            <a:pPr lvl="1">
              <a:lnSpc>
                <a:spcPct val="120000"/>
              </a:lnSpc>
              <a:spcAft>
                <a:spcPts val="600"/>
              </a:spcAft>
            </a:pPr>
            <a:r>
              <a:rPr lang="en-US" sz="1800" dirty="0">
                <a:latin typeface="Helvetica LT Std" panose="020B0504020202020204" pitchFamily="34" charset="0"/>
              </a:rPr>
              <a:t>Your parking at your place of employment is free</a:t>
            </a:r>
          </a:p>
          <a:p>
            <a:pPr lvl="1">
              <a:lnSpc>
                <a:spcPct val="120000"/>
              </a:lnSpc>
              <a:spcAft>
                <a:spcPts val="600"/>
              </a:spcAft>
            </a:pPr>
            <a:r>
              <a:rPr lang="en-US" sz="1800" dirty="0">
                <a:latin typeface="Helvetica LT Std" panose="020B0504020202020204" pitchFamily="34" charset="0"/>
              </a:rPr>
              <a:t>You’re not in a personal relationship</a:t>
            </a:r>
          </a:p>
        </p:txBody>
      </p:sp>
    </p:spTree>
    <p:extLst>
      <p:ext uri="{BB962C8B-B14F-4D97-AF65-F5344CB8AC3E}">
        <p14:creationId xmlns:p14="http://schemas.microsoft.com/office/powerpoint/2010/main" val="1131308551"/>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3D69C83DDF474241A7C94045F76E1C3A" ma:contentTypeVersion="10" ma:contentTypeDescription="Create a new document." ma:contentTypeScope="" ma:versionID="a85139604eaaab6a6947474028b4ccaf">
  <xsd:schema xmlns:xsd="http://www.w3.org/2001/XMLSchema" xmlns:xs="http://www.w3.org/2001/XMLSchema" xmlns:p="http://schemas.microsoft.com/office/2006/metadata/properties" xmlns:ns3="c96f8acf-ab63-467d-b576-6f1dbb431477" targetNamespace="http://schemas.microsoft.com/office/2006/metadata/properties" ma:root="true" ma:fieldsID="63df7c31463cd6d577a373a2f6b454a1" ns3:_="">
    <xsd:import namespace="c96f8acf-ab63-467d-b576-6f1dbb431477"/>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OCR" minOccurs="0"/>
                <xsd:element ref="ns3:MediaServiceDateTaken" minOccurs="0"/>
                <xsd:element ref="ns3:MediaServiceGenerationTime" minOccurs="0"/>
                <xsd:element ref="ns3:MediaServiceEventHashCode"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96f8acf-ab63-467d-b576-6f1dbb43147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DC5F487-8D20-40AD-B115-705C43E9B844}">
  <ds:schemaRefs>
    <ds:schemaRef ds:uri="http://schemas.microsoft.com/sharepoint/v3/contenttype/forms"/>
  </ds:schemaRefs>
</ds:datastoreItem>
</file>

<file path=customXml/itemProps2.xml><?xml version="1.0" encoding="utf-8"?>
<ds:datastoreItem xmlns:ds="http://schemas.openxmlformats.org/officeDocument/2006/customXml" ds:itemID="{5EB382D9-53EE-4A3A-9543-15EE918E3824}">
  <ds:schemaRefs>
    <ds:schemaRef ds:uri="http://schemas.microsoft.com/office/2006/documentManagement/types"/>
    <ds:schemaRef ds:uri="http://purl.org/dc/dcmitype/"/>
    <ds:schemaRef ds:uri="http://purl.org/dc/elements/1.1/"/>
    <ds:schemaRef ds:uri="http://schemas.microsoft.com/office/2006/metadata/properties"/>
    <ds:schemaRef ds:uri="http://purl.org/dc/terms/"/>
    <ds:schemaRef ds:uri="http://schemas.openxmlformats.org/package/2006/metadata/core-properties"/>
    <ds:schemaRef ds:uri="http://schemas.microsoft.com/office/infopath/2007/PartnerControls"/>
    <ds:schemaRef ds:uri="c96f8acf-ab63-467d-b576-6f1dbb431477"/>
    <ds:schemaRef ds:uri="http://www.w3.org/XML/1998/namespace"/>
  </ds:schemaRefs>
</ds:datastoreItem>
</file>

<file path=customXml/itemProps3.xml><?xml version="1.0" encoding="utf-8"?>
<ds:datastoreItem xmlns:ds="http://schemas.openxmlformats.org/officeDocument/2006/customXml" ds:itemID="{B3D33464-5A7B-4534-AADA-7D5AB29BEAC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96f8acf-ab63-467d-b576-6f1dbb43147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626</TotalTime>
  <Words>1155</Words>
  <Application>Microsoft Office PowerPoint</Application>
  <PresentationFormat>On-screen Show (4:3)</PresentationFormat>
  <Paragraphs>146</Paragraphs>
  <Slides>16</Slides>
  <Notes>2</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16</vt:i4>
      </vt:variant>
    </vt:vector>
  </HeadingPairs>
  <TitlesOfParts>
    <vt:vector size="25" baseType="lpstr">
      <vt:lpstr>Arial</vt:lpstr>
      <vt:lpstr>Calibri</vt:lpstr>
      <vt:lpstr>Calibri Light</vt:lpstr>
      <vt:lpstr>Helvetica LT Std</vt:lpstr>
      <vt:lpstr>Lato</vt:lpstr>
      <vt:lpstr>Lato Black</vt:lpstr>
      <vt:lpstr>Lato Light</vt:lpstr>
      <vt:lpstr>Office Theme</vt:lpstr>
      <vt:lpstr>1_Custom Design</vt:lpstr>
      <vt:lpstr>Saving &amp; Budgeting</vt:lpstr>
      <vt:lpstr>What is a budget?</vt:lpstr>
      <vt:lpstr>Income</vt:lpstr>
      <vt:lpstr>Expenses</vt:lpstr>
      <vt:lpstr>Savings</vt:lpstr>
      <vt:lpstr>Understanding the Principle of “Wants vs. Needs”</vt:lpstr>
      <vt:lpstr>Debit Cards</vt:lpstr>
      <vt:lpstr>Class Exercise</vt:lpstr>
      <vt:lpstr>Creating and Understanding a “Real-Life” Budget</vt:lpstr>
      <vt:lpstr>Income Summary</vt:lpstr>
      <vt:lpstr>Expense Summary</vt:lpstr>
      <vt:lpstr>Discussion Topics…</vt:lpstr>
      <vt:lpstr>Discussion Topics</vt:lpstr>
      <vt:lpstr>Start Using Good Financial Habits Today</vt:lpstr>
      <vt:lpstr>First National Bank – Available Online Resources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Stewart, Maria</dc:creator>
  <cp:lastModifiedBy>Hoffman, Cindy</cp:lastModifiedBy>
  <cp:revision>86</cp:revision>
  <cp:lastPrinted>2019-09-30T16:08:58Z</cp:lastPrinted>
  <dcterms:created xsi:type="dcterms:W3CDTF">2017-05-16T20:07:38Z</dcterms:created>
  <dcterms:modified xsi:type="dcterms:W3CDTF">2022-03-18T19:08:08Z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0x0101003D69C83DDF474241A7C94045F76E1C3A</vt:lpwstr>
  </property>
</Properties>
</file>